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notesSlides/notesSlide9.xml" ContentType="application/vnd.openxmlformats-officedocument.presentationml.notesSlide+xml"/>
  <Override PartName="/ppt/notesSlides/notesSlide16.xml" ContentType="application/vnd.openxmlformats-officedocument.presentationml.notesSlide+xml"/>
  <Default Extension="rels" ContentType="application/vnd.openxmlformats-package.relationships+xml"/>
  <Override PartName="/ppt/slides/slide10.xml" ContentType="application/vnd.openxmlformats-officedocument.presentationml.slide+xml"/>
  <Override PartName="/ppt/slideLayouts/slideLayout5.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handoutMasters/handoutMaster1.xml" ContentType="application/vnd.openxmlformats-officedocument.presentationml.handoutMaster+xml"/>
  <Default Extension="jpeg" ContentType="image/jpeg"/>
  <Override PartName="/ppt/notesSlides/notesSlide12.xml" ContentType="application/vnd.openxmlformats-officedocument.presentationml.notesSlide+xml"/>
  <Override PartName="/ppt/theme/theme2.xml" ContentType="application/vnd.openxmlformats-officedocument.theme+xml"/>
  <Override PartName="/ppt/slideLayouts/slideLayout1.xml" ContentType="application/vnd.openxmlformats-officedocument.presentationml.slideLayout+xml"/>
  <Override PartName="/docProps/app.xml" ContentType="application/vnd.openxmlformats-officedocument.extended-properties+xml"/>
  <Override PartName="/ppt/slides/slide22.xml" ContentType="application/vnd.openxmlformats-officedocument.presentationml.slide+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notesSlides/notesSlide20.xml" ContentType="application/vnd.openxmlformats-officedocument.presentationml.notesSlide+xml"/>
  <Override PartName="/ppt/slides/slide15.xml" ContentType="application/vnd.openxmlformats-officedocument.presentationml.slide+xml"/>
  <Override PartName="/ppt/notesSlides/notesSlide1.xml" ContentType="application/vnd.openxmlformats-officedocument.presentationml.notesSlide+xml"/>
  <Override PartName="/ppt/slideLayouts/slideLayout12.xml" ContentType="application/vnd.openxmlformats-officedocument.presentationml.slideLayout+xml"/>
  <Override PartName="/ppt/slides/slide6.xml" ContentType="application/vnd.openxmlformats-officedocument.presentationml.slide+xml"/>
  <Override PartName="/ppt/notesSlides/notesSlide17.xml" ContentType="application/vnd.openxmlformats-officedocument.presentationml.notes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notesSlides/notesSlide13.xml" ContentType="application/vnd.openxmlformats-officedocument.presentationml.notes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theme/theme3.xml" ContentType="application/vnd.openxmlformats-officedocument.theme+xml"/>
  <Override PartName="/ppt/slides/slide23.xml" ContentType="application/vnd.openxmlformats-officedocument.presentationml.slide+xml"/>
  <Override PartName="/ppt/notesSlides/notesSlide6.xml" ContentType="application/vnd.openxmlformats-officedocument.presentationml.notesSlide+xml"/>
  <Override PartName="/ppt/notesSlides/notesSlide21.xml" ContentType="application/vnd.openxmlformats-officedocument.presentationml.notesSlide+xml"/>
  <Override PartName="/ppt/slides/slide16.xml" ContentType="application/vnd.openxmlformats-officedocument.presentationml.slide+xml"/>
  <Override PartName="/ppt/notesSlides/notesSlide2.xml" ContentType="application/vnd.openxmlformats-officedocument.presentationml.notesSlide+xml"/>
  <Override PartName="/ppt/slideLayouts/slideLayout13.xml" ContentType="application/vnd.openxmlformats-officedocument.presentationml.slideLayout+xml"/>
  <Override PartName="/ppt/slides/slide7.xml" ContentType="application/vnd.openxmlformats-officedocument.presentationml.slide+xml"/>
  <Override PartName="/ppt/notesSlides/notesSlide18.xml" ContentType="application/vnd.openxmlformats-officedocument.presentationml.notes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notesSlides/notesSlide14.xml" ContentType="application/vnd.openxmlformats-officedocument.presentationml.notesSlide+xml"/>
  <Override PartName="/ppt/slides/slide3.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Default Extension="tiff" ContentType="image/tiff"/>
  <Override PartName="/ppt/slides/slide20.xml" ContentType="application/vnd.openxmlformats-officedocument.presentationml.slide+xml"/>
  <Override PartName="/ppt/notesSlides/notesSlide7.xml" ContentType="application/vnd.openxmlformats-officedocument.presentationml.notesSlide+xml"/>
  <Override PartName="/ppt/slides/slide17.xml" ContentType="application/vnd.openxmlformats-officedocument.presentationml.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slides/slide8.xml" ContentType="application/vnd.openxmlformats-officedocument.presentationml.slide+xml"/>
  <Override PartName="/ppt/notesSlides/notesSlide19.xml" ContentType="application/vnd.openxmlformats-officedocument.presentationml.notes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notesSlides/notesSlide8.xml" ContentType="application/vnd.openxmlformats-officedocument.presentationml.notesSlide+xml"/>
  <Override PartName="/ppt/notesSlides/notesSlide15.xml" ContentType="application/vnd.openxmlformats-officedocument.presentationml.notesSlide+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49" r:id="rId1"/>
  </p:sldMasterIdLst>
  <p:notesMasterIdLst>
    <p:notesMasterId r:id="rId26"/>
  </p:notesMasterIdLst>
  <p:handoutMasterIdLst>
    <p:handoutMasterId r:id="rId27"/>
  </p:handoutMasterIdLst>
  <p:sldIdLst>
    <p:sldId id="256" r:id="rId2"/>
    <p:sldId id="359" r:id="rId3"/>
    <p:sldId id="273" r:id="rId4"/>
    <p:sldId id="274" r:id="rId5"/>
    <p:sldId id="291" r:id="rId6"/>
    <p:sldId id="333" r:id="rId7"/>
    <p:sldId id="331" r:id="rId8"/>
    <p:sldId id="355" r:id="rId9"/>
    <p:sldId id="356" r:id="rId10"/>
    <p:sldId id="332" r:id="rId11"/>
    <p:sldId id="334" r:id="rId12"/>
    <p:sldId id="352" r:id="rId13"/>
    <p:sldId id="327" r:id="rId14"/>
    <p:sldId id="275" r:id="rId15"/>
    <p:sldId id="281" r:id="rId16"/>
    <p:sldId id="276" r:id="rId17"/>
    <p:sldId id="279" r:id="rId18"/>
    <p:sldId id="354" r:id="rId19"/>
    <p:sldId id="284" r:id="rId20"/>
    <p:sldId id="288" r:id="rId21"/>
    <p:sldId id="357" r:id="rId22"/>
    <p:sldId id="289" r:id="rId23"/>
    <p:sldId id="358" r:id="rId24"/>
    <p:sldId id="287" r:id="rId2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Arial" charset="0"/>
        <a:cs typeface="Arial" charset="0"/>
      </a:defRPr>
    </a:lvl1pPr>
    <a:lvl2pPr marL="457200" algn="l" rtl="0" fontAlgn="base">
      <a:spcBef>
        <a:spcPct val="0"/>
      </a:spcBef>
      <a:spcAft>
        <a:spcPct val="0"/>
      </a:spcAft>
      <a:defRPr kern="1200">
        <a:solidFill>
          <a:schemeClr val="tx1"/>
        </a:solidFill>
        <a:latin typeface="Arial" charset="0"/>
        <a:ea typeface="Arial" charset="0"/>
        <a:cs typeface="Arial" charset="0"/>
      </a:defRPr>
    </a:lvl2pPr>
    <a:lvl3pPr marL="914400" algn="l" rtl="0" fontAlgn="base">
      <a:spcBef>
        <a:spcPct val="0"/>
      </a:spcBef>
      <a:spcAft>
        <a:spcPct val="0"/>
      </a:spcAft>
      <a:defRPr kern="1200">
        <a:solidFill>
          <a:schemeClr val="tx1"/>
        </a:solidFill>
        <a:latin typeface="Arial" charset="0"/>
        <a:ea typeface="Arial" charset="0"/>
        <a:cs typeface="Arial" charset="0"/>
      </a:defRPr>
    </a:lvl3pPr>
    <a:lvl4pPr marL="1371600" algn="l" rtl="0" fontAlgn="base">
      <a:spcBef>
        <a:spcPct val="0"/>
      </a:spcBef>
      <a:spcAft>
        <a:spcPct val="0"/>
      </a:spcAft>
      <a:defRPr kern="1200">
        <a:solidFill>
          <a:schemeClr val="tx1"/>
        </a:solidFill>
        <a:latin typeface="Arial" charset="0"/>
        <a:ea typeface="Arial" charset="0"/>
        <a:cs typeface="Arial" charset="0"/>
      </a:defRPr>
    </a:lvl4pPr>
    <a:lvl5pPr marL="1828800" algn="l" rtl="0" fontAlgn="base">
      <a:spcBef>
        <a:spcPct val="0"/>
      </a:spcBef>
      <a:spcAft>
        <a:spcPct val="0"/>
      </a:spcAft>
      <a:defRPr kern="1200">
        <a:solidFill>
          <a:schemeClr val="tx1"/>
        </a:solidFill>
        <a:latin typeface="Arial" charset="0"/>
        <a:ea typeface="Arial" charset="0"/>
        <a:cs typeface="Arial" charset="0"/>
      </a:defRPr>
    </a:lvl5pPr>
    <a:lvl6pPr marL="2286000" algn="l" defTabSz="457200" rtl="0" eaLnBrk="1" latinLnBrk="0" hangingPunct="1">
      <a:defRPr kern="1200">
        <a:solidFill>
          <a:schemeClr val="tx1"/>
        </a:solidFill>
        <a:latin typeface="Arial" charset="0"/>
        <a:ea typeface="Arial" charset="0"/>
        <a:cs typeface="Arial" charset="0"/>
      </a:defRPr>
    </a:lvl6pPr>
    <a:lvl7pPr marL="2743200" algn="l" defTabSz="457200" rtl="0" eaLnBrk="1" latinLnBrk="0" hangingPunct="1">
      <a:defRPr kern="1200">
        <a:solidFill>
          <a:schemeClr val="tx1"/>
        </a:solidFill>
        <a:latin typeface="Arial" charset="0"/>
        <a:ea typeface="Arial" charset="0"/>
        <a:cs typeface="Arial" charset="0"/>
      </a:defRPr>
    </a:lvl7pPr>
    <a:lvl8pPr marL="3200400" algn="l" defTabSz="457200" rtl="0" eaLnBrk="1" latinLnBrk="0" hangingPunct="1">
      <a:defRPr kern="1200">
        <a:solidFill>
          <a:schemeClr val="tx1"/>
        </a:solidFill>
        <a:latin typeface="Arial" charset="0"/>
        <a:ea typeface="Arial" charset="0"/>
        <a:cs typeface="Arial" charset="0"/>
      </a:defRPr>
    </a:lvl8pPr>
    <a:lvl9pPr marL="3657600" algn="l" defTabSz="457200" rtl="0" eaLnBrk="1" latinLnBrk="0" hangingPunct="1">
      <a:defRPr kern="1200">
        <a:solidFill>
          <a:schemeClr val="tx1"/>
        </a:solidFill>
        <a:latin typeface="Arial" charset="0"/>
        <a:ea typeface="Arial" charset="0"/>
        <a:cs typeface="Arial" charset="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77787B"/>
    <a:srgbClr val="5F5F5F"/>
    <a:srgbClr val="005A8A"/>
    <a:srgbClr val="FE8806"/>
    <a:srgbClr val="FF99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13" autoAdjust="0"/>
    <p:restoredTop sz="76402" autoAdjust="0"/>
  </p:normalViewPr>
  <p:slideViewPr>
    <p:cSldViewPr>
      <p:cViewPr>
        <p:scale>
          <a:sx n="125" d="100"/>
          <a:sy n="125" d="100"/>
        </p:scale>
        <p:origin x="-1976" y="128"/>
      </p:cViewPr>
      <p:guideLst>
        <p:guide orient="horz" pos="2160"/>
        <p:guide pos="2880"/>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150" d="100"/>
        <a:sy n="150" d="100"/>
      </p:scale>
      <p:origin x="0" y="0"/>
    </p:cViewPr>
  </p:sorterViewPr>
  <p:gridSpacing cx="73736200" cy="7373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handoutMaster" Target="handoutMasters/handoutMaster1.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ea typeface="+mn-ea"/>
                <a:cs typeface="+mn-cs"/>
              </a:defRPr>
            </a:lvl1pPr>
          </a:lstStyle>
          <a:p>
            <a:pPr>
              <a:defRPr/>
            </a:pPr>
            <a:endParaRPr lang="en-US"/>
          </a:p>
        </p:txBody>
      </p:sp>
      <p:sp>
        <p:nvSpPr>
          <p:cNvPr id="3072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ea typeface="+mn-ea"/>
                <a:cs typeface="+mn-cs"/>
              </a:defRPr>
            </a:lvl1pPr>
          </a:lstStyle>
          <a:p>
            <a:pPr>
              <a:defRPr/>
            </a:pPr>
            <a:endParaRPr lang="en-US"/>
          </a:p>
        </p:txBody>
      </p:sp>
      <p:sp>
        <p:nvSpPr>
          <p:cNvPr id="3072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a typeface="+mn-ea"/>
                <a:cs typeface="+mn-cs"/>
              </a:defRPr>
            </a:lvl1pPr>
          </a:lstStyle>
          <a:p>
            <a:pPr>
              <a:defRPr/>
            </a:pPr>
            <a:endParaRPr lang="en-US"/>
          </a:p>
        </p:txBody>
      </p:sp>
      <p:sp>
        <p:nvSpPr>
          <p:cNvPr id="3072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EBC3ACC8-FE7B-BB41-B061-5327EE3A4944}"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ea typeface="+mn-ea"/>
                <a:cs typeface="+mn-cs"/>
              </a:defRPr>
            </a:lvl1pPr>
          </a:lstStyle>
          <a:p>
            <a:pPr>
              <a:defRPr/>
            </a:pPr>
            <a:endParaRPr lang="en-US"/>
          </a:p>
        </p:txBody>
      </p:sp>
      <p:sp>
        <p:nvSpPr>
          <p:cNvPr id="296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ea typeface="+mn-ea"/>
                <a:cs typeface="+mn-cs"/>
              </a:defRPr>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97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97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a typeface="+mn-ea"/>
                <a:cs typeface="+mn-cs"/>
              </a:defRPr>
            </a:lvl1pPr>
          </a:lstStyle>
          <a:p>
            <a:pPr>
              <a:defRPr/>
            </a:pPr>
            <a:endParaRPr lang="en-US"/>
          </a:p>
        </p:txBody>
      </p:sp>
      <p:sp>
        <p:nvSpPr>
          <p:cNvPr id="297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4EBA80C2-82A3-3944-B20F-9AA982864564}" type="slidenum">
              <a:rPr lang="en-US"/>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1068F54C-91A8-AB44-A0AC-4B5F9F77E6F8}" type="slidenum">
              <a:rPr lang="en-US"/>
              <a:pPr/>
              <a:t>1</a:t>
            </a:fld>
            <a:endParaRPr lang="en-US"/>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r>
              <a:rPr lang="en-US" sz="1200" b="1" kern="1200" dirty="0" smtClean="0">
                <a:solidFill>
                  <a:schemeClr val="tx1"/>
                </a:solidFill>
                <a:latin typeface="Arial" charset="0"/>
                <a:ea typeface="+mn-ea"/>
                <a:cs typeface="+mn-cs"/>
              </a:rPr>
              <a:t>Development Testing: Is it Worth It?</a:t>
            </a:r>
            <a:endParaRPr lang="en-US" sz="1200" kern="1200" dirty="0" smtClean="0">
              <a:solidFill>
                <a:schemeClr val="tx1"/>
              </a:solidFill>
              <a:latin typeface="Arial" charset="0"/>
              <a:ea typeface="+mn-ea"/>
              <a:cs typeface="+mn-cs"/>
            </a:endParaRPr>
          </a:p>
          <a:p>
            <a:r>
              <a:rPr lang="en-US" sz="1200" kern="1200" dirty="0" smtClean="0">
                <a:solidFill>
                  <a:schemeClr val="tx1"/>
                </a:solidFill>
                <a:latin typeface="Arial" charset="0"/>
                <a:ea typeface="+mn-ea"/>
                <a:cs typeface="+mn-cs"/>
              </a:rPr>
              <a:t>Development Testing is a lot like exercising and eating well: pretty much everyone agrees that it's beneficial and should be done, but few actually achieve it in practice. </a:t>
            </a:r>
          </a:p>
          <a:p>
            <a:endParaRPr lang="en-US" sz="1200" kern="1200" dirty="0" smtClean="0">
              <a:solidFill>
                <a:schemeClr val="tx1"/>
              </a:solidFill>
              <a:latin typeface="Arial" charset="0"/>
              <a:ea typeface="+mn-ea"/>
              <a:cs typeface="+mn-cs"/>
            </a:endParaRPr>
          </a:p>
          <a:p>
            <a:r>
              <a:rPr lang="en-US" sz="1200" kern="1200" dirty="0" smtClean="0">
                <a:solidFill>
                  <a:schemeClr val="tx1"/>
                </a:solidFill>
                <a:latin typeface="Arial" charset="0"/>
                <a:ea typeface="+mn-ea"/>
                <a:cs typeface="+mn-cs"/>
              </a:rPr>
              <a:t>A rising number of organizations are flirting with Development Testing by giving developers a static analysis tool and hoping that they use it to prevent defects. This is not unlike packing some raw broccoli and spinach in your son's lunch box and expecting his health to improve as a result. This approach to Development Testing inevitably fails to deliver the results that organizations have been able to achieve with a comprehensive, policy-driven Development Testing process: </a:t>
            </a:r>
            <a:r>
              <a:rPr lang="en-US" sz="1200" b="1" kern="1200" dirty="0" smtClean="0">
                <a:solidFill>
                  <a:schemeClr val="tx1"/>
                </a:solidFill>
                <a:latin typeface="Arial" charset="0"/>
                <a:ea typeface="+mn-ea"/>
                <a:cs typeface="+mn-cs"/>
              </a:rPr>
              <a:t>reduced risks while cutting development time and costs</a:t>
            </a:r>
            <a:r>
              <a:rPr lang="en-US" sz="1200" kern="1200" dirty="0" smtClean="0">
                <a:solidFill>
                  <a:schemeClr val="tx1"/>
                </a:solidFill>
                <a:latin typeface="Arial" charset="0"/>
                <a:ea typeface="+mn-ea"/>
                <a:cs typeface="+mn-cs"/>
              </a:rPr>
              <a:t>. </a:t>
            </a:r>
          </a:p>
          <a:p>
            <a:endParaRPr lang="en-US" sz="1200" kern="1200" dirty="0" smtClean="0">
              <a:solidFill>
                <a:schemeClr val="tx1"/>
              </a:solidFill>
              <a:latin typeface="Arial" charset="0"/>
              <a:ea typeface="+mn-ea"/>
              <a:cs typeface="+mn-cs"/>
            </a:endParaRPr>
          </a:p>
          <a:p>
            <a:r>
              <a:rPr lang="en-US" sz="1200" kern="1200" dirty="0" smtClean="0">
                <a:solidFill>
                  <a:schemeClr val="tx1"/>
                </a:solidFill>
                <a:latin typeface="Arial" charset="0"/>
                <a:ea typeface="+mn-ea"/>
                <a:cs typeface="+mn-cs"/>
              </a:rPr>
              <a:t>If you can't bear the business risk associated with defects surfacing in your organization's software, join our webinar—</a:t>
            </a:r>
            <a:r>
              <a:rPr lang="en-US" sz="1200" u="sng" kern="1200" dirty="0" smtClean="0">
                <a:solidFill>
                  <a:schemeClr val="tx1"/>
                </a:solidFill>
                <a:latin typeface="Arial" charset="0"/>
                <a:ea typeface="+mn-ea"/>
                <a:cs typeface="+mn-cs"/>
              </a:rPr>
              <a:t>Development Testing: Is it Worth It?</a:t>
            </a:r>
            <a:r>
              <a:rPr lang="en-US" sz="1200" kern="1200" dirty="0" smtClean="0">
                <a:solidFill>
                  <a:schemeClr val="tx1"/>
                </a:solidFill>
                <a:latin typeface="Arial" charset="0"/>
                <a:ea typeface="+mn-ea"/>
                <a:cs typeface="+mn-cs"/>
              </a:rPr>
              <a:t>—to learn how to get the maximum risk reduction from your investment in Development Testing. After exploring the dangers of relying on static analysis alone and the top barriers to comprehensive Development Testing, you'll learn how </a:t>
            </a:r>
            <a:r>
              <a:rPr lang="en-US" sz="1200" b="1" kern="1200" dirty="0" smtClean="0">
                <a:solidFill>
                  <a:schemeClr val="tx1"/>
                </a:solidFill>
                <a:latin typeface="Arial" charset="0"/>
                <a:ea typeface="+mn-ea"/>
                <a:cs typeface="+mn-cs"/>
              </a:rPr>
              <a:t>Parasoft's comprehensive Development Testing platform</a:t>
            </a:r>
            <a:r>
              <a:rPr lang="en-US" sz="1200" kern="1200" dirty="0" smtClean="0">
                <a:solidFill>
                  <a:schemeClr val="tx1"/>
                </a:solidFill>
                <a:latin typeface="Arial" charset="0"/>
                <a:ea typeface="+mn-ea"/>
                <a:cs typeface="+mn-cs"/>
              </a:rPr>
              <a:t> can help you:</a:t>
            </a:r>
          </a:p>
          <a:p>
            <a:pPr lvl="0"/>
            <a:endParaRPr lang="en-US" sz="1200" kern="1200" dirty="0" smtClean="0">
              <a:solidFill>
                <a:schemeClr val="tx1"/>
              </a:solidFill>
              <a:latin typeface="Arial" charset="0"/>
              <a:ea typeface="+mn-ea"/>
              <a:cs typeface="+mn-cs"/>
            </a:endParaRPr>
          </a:p>
          <a:p>
            <a:pPr lvl="0"/>
            <a:r>
              <a:rPr lang="en-US" sz="1200" kern="1200" dirty="0" smtClean="0">
                <a:solidFill>
                  <a:schemeClr val="tx1"/>
                </a:solidFill>
                <a:latin typeface="Arial" charset="0"/>
                <a:ea typeface="+mn-ea"/>
                <a:cs typeface="+mn-cs"/>
              </a:rPr>
              <a:t>- Consistently apply a broad set of complementary Development Testing practices—static analysis, unit testing, peer code review, coverage analysis, runtime error detection, etc.</a:t>
            </a:r>
          </a:p>
          <a:p>
            <a:pPr lvl="0"/>
            <a:r>
              <a:rPr lang="en-US" sz="1200" kern="1200" dirty="0" smtClean="0">
                <a:solidFill>
                  <a:schemeClr val="tx1"/>
                </a:solidFill>
                <a:latin typeface="Arial" charset="0"/>
                <a:ea typeface="+mn-ea"/>
                <a:cs typeface="+mn-cs"/>
              </a:rPr>
              <a:t>- Accurately and objectively measure productivity and application quality</a:t>
            </a:r>
          </a:p>
          <a:p>
            <a:pPr lvl="0"/>
            <a:r>
              <a:rPr lang="en-US" sz="1200" kern="1200" dirty="0" smtClean="0">
                <a:solidFill>
                  <a:schemeClr val="tx1"/>
                </a:solidFill>
                <a:latin typeface="Arial" charset="0"/>
                <a:ea typeface="+mn-ea"/>
                <a:cs typeface="+mn-cs"/>
              </a:rPr>
              <a:t>- Drive the development process in the context of business expectations—for </a:t>
            </a:r>
            <a:r>
              <a:rPr lang="en-US" sz="1200" b="1" i="1" kern="1200" dirty="0" smtClean="0">
                <a:solidFill>
                  <a:schemeClr val="tx1"/>
                </a:solidFill>
                <a:latin typeface="Arial" charset="0"/>
                <a:ea typeface="+mn-ea"/>
                <a:cs typeface="+mn-cs"/>
              </a:rPr>
              <a:t>what</a:t>
            </a:r>
            <a:r>
              <a:rPr lang="en-US" sz="1200" kern="1200" dirty="0" smtClean="0">
                <a:solidFill>
                  <a:schemeClr val="tx1"/>
                </a:solidFill>
                <a:latin typeface="Arial" charset="0"/>
                <a:ea typeface="+mn-ea"/>
                <a:cs typeface="+mn-cs"/>
              </a:rPr>
              <a:t> needs to be developed as well as </a:t>
            </a:r>
            <a:r>
              <a:rPr lang="en-US" sz="1200" b="1" i="1" kern="1200" dirty="0" smtClean="0">
                <a:solidFill>
                  <a:schemeClr val="tx1"/>
                </a:solidFill>
                <a:latin typeface="Arial" charset="0"/>
                <a:ea typeface="+mn-ea"/>
                <a:cs typeface="+mn-cs"/>
              </a:rPr>
              <a:t>how</a:t>
            </a:r>
            <a:r>
              <a:rPr lang="en-US" sz="1200" kern="1200" dirty="0" smtClean="0">
                <a:solidFill>
                  <a:schemeClr val="tx1"/>
                </a:solidFill>
                <a:latin typeface="Arial" charset="0"/>
                <a:ea typeface="+mn-ea"/>
                <a:cs typeface="+mn-cs"/>
              </a:rPr>
              <a:t> it should be developed</a:t>
            </a:r>
          </a:p>
          <a:p>
            <a:pPr lvl="0"/>
            <a:r>
              <a:rPr lang="en-US" sz="1200" kern="1200" dirty="0" smtClean="0">
                <a:solidFill>
                  <a:schemeClr val="tx1"/>
                </a:solidFill>
                <a:latin typeface="Arial" charset="0"/>
                <a:ea typeface="+mn-ea"/>
                <a:cs typeface="+mn-cs"/>
              </a:rPr>
              <a:t>- Gain real-time visibility into how the software is being developed and whether it is satisfying expectations</a:t>
            </a:r>
          </a:p>
          <a:p>
            <a:pPr lvl="0"/>
            <a:r>
              <a:rPr lang="en-US" sz="1200" kern="1200" dirty="0" smtClean="0">
                <a:solidFill>
                  <a:schemeClr val="tx1"/>
                </a:solidFill>
                <a:latin typeface="Arial" charset="0"/>
                <a:ea typeface="+mn-ea"/>
                <a:cs typeface="+mn-cs"/>
              </a:rPr>
              <a:t>- Reduce costs and risks across the entire SDLC</a:t>
            </a:r>
          </a:p>
          <a:p>
            <a:endParaRPr lang="en-US" dirty="0" smtClean="0"/>
          </a:p>
          <a:p>
            <a:pPr eaLnBrk="1" hangingPunct="1"/>
            <a:endParaRPr lang="pl-PL"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EBA80C2-82A3-3944-B20F-9AA982864564}"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90" name="Symbol zastępczy obrazu slajdu 1"/>
          <p:cNvSpPr>
            <a:spLocks noGrp="1" noRot="1" noChangeAspect="1" noTextEdit="1"/>
          </p:cNvSpPr>
          <p:nvPr>
            <p:ph type="sldImg"/>
          </p:nvPr>
        </p:nvSpPr>
        <p:spPr>
          <a:ln/>
        </p:spPr>
      </p:sp>
      <p:sp>
        <p:nvSpPr>
          <p:cNvPr id="37891" name="Symbol zastępczy notatek 2"/>
          <p:cNvSpPr>
            <a:spLocks noGrp="1"/>
          </p:cNvSpPr>
          <p:nvPr>
            <p:ph type="body" idx="1"/>
          </p:nvPr>
        </p:nvSpPr>
        <p:spPr>
          <a:noFill/>
          <a:ln/>
        </p:spPr>
        <p:txBody>
          <a:bodyPr/>
          <a:lstStyle/>
          <a:p>
            <a:endParaRPr lang="pl-PL" dirty="0">
              <a:latin typeface="Times New Roman" pitchFamily="-84" charset="0"/>
              <a:ea typeface="ＭＳ Ｐゴシック" pitchFamily="-84" charset="-128"/>
              <a:cs typeface="ＭＳ Ｐゴシック" pitchFamily="-84" charset="-128"/>
            </a:endParaRPr>
          </a:p>
        </p:txBody>
      </p:sp>
      <p:sp>
        <p:nvSpPr>
          <p:cNvPr id="37892" name="Symbol zastępczy numeru slajdu 3"/>
          <p:cNvSpPr>
            <a:spLocks noGrp="1"/>
          </p:cNvSpPr>
          <p:nvPr>
            <p:ph type="sldNum" sz="quarter" idx="5"/>
          </p:nvPr>
        </p:nvSpPr>
        <p:spPr>
          <a:noFill/>
        </p:spPr>
        <p:txBody>
          <a:bodyPr/>
          <a:lstStyle/>
          <a:p>
            <a:fld id="{E0EED990-F092-FF49-8613-D15FC6B8681E}" type="slidenum">
              <a:rPr lang="pl-PL">
                <a:latin typeface="Arial" pitchFamily="-84" charset="0"/>
                <a:ea typeface="ＭＳ Ｐゴシック" pitchFamily="-84" charset="-128"/>
                <a:cs typeface="ＭＳ Ｐゴシック" pitchFamily="-84" charset="-128"/>
              </a:rPr>
              <a:pPr/>
              <a:t>11</a:t>
            </a:fld>
            <a:endParaRPr lang="pl-PL">
              <a:latin typeface="Arial" pitchFamily="-84" charset="0"/>
              <a:ea typeface="ＭＳ Ｐゴシック" pitchFamily="-84" charset="-128"/>
              <a:cs typeface="ＭＳ Ｐゴシック" pitchFamily="-8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EBA80C2-82A3-3944-B20F-9AA982864564}"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latin typeface="Arial" pitchFamily="-111" charset="0"/>
                <a:ea typeface="ＭＳ Ｐゴシック" pitchFamily="-111" charset="-128"/>
                <a:cs typeface="ＭＳ Ｐゴシック" pitchFamily="-111" charset="-128"/>
              </a:rPr>
              <a:t>IS IT WORKING?</a:t>
            </a:r>
            <a:r>
              <a:rPr lang="en-US" sz="1200" kern="1200" dirty="0" smtClean="0">
                <a:solidFill>
                  <a:schemeClr val="tx1"/>
                </a:solidFill>
                <a:latin typeface="Arial" pitchFamily="-111" charset="0"/>
                <a:ea typeface="ＭＳ Ｐゴシック" pitchFamily="-111" charset="-128"/>
                <a:cs typeface="ＭＳ Ｐゴシック" pitchFamily="-111" charset="-128"/>
              </a:rPr>
              <a:t>: When do you know that it’s working? Now it’s time to setup your policies. One policy is the coverage from unit testing, called “Test Coverage”. The easy way to setup the policy initially is to run your test suite, see what your current coverage is, and set that as your policy. In other words, if your coverage is 10%, set the limit at 10%. Don’t set it at 50%, because you’ll just end up getting a red light all of the time and it won’t be helpful or meaningful. </a:t>
            </a:r>
          </a:p>
          <a:p>
            <a:r>
              <a:rPr lang="en-US" sz="1200" kern="1200" dirty="0" smtClean="0">
                <a:solidFill>
                  <a:schemeClr val="tx1"/>
                </a:solidFill>
                <a:latin typeface="Arial" pitchFamily="-111" charset="0"/>
                <a:ea typeface="ＭＳ Ｐゴシック" pitchFamily="-111" charset="-128"/>
                <a:cs typeface="ＭＳ Ｐゴシック" pitchFamily="-111" charset="-128"/>
              </a:rPr>
              <a:t>What you want to do is use the policy to see what ran and what didn’t run. If coverage drops, it means some of your tests weren’t executed. </a:t>
            </a:r>
          </a:p>
          <a:p>
            <a:r>
              <a:rPr lang="en-US" sz="1200" kern="1200" dirty="0" smtClean="0">
                <a:solidFill>
                  <a:schemeClr val="tx1"/>
                </a:solidFill>
                <a:latin typeface="Arial" pitchFamily="-111" charset="0"/>
                <a:ea typeface="ＭＳ Ｐゴシック" pitchFamily="-111" charset="-128"/>
                <a:cs typeface="ＭＳ Ｐゴシック" pitchFamily="-111" charset="-128"/>
              </a:rPr>
              <a:t>Another policy can also be setup for how many UT test cases were run or didn’t run. This is called “Unit Tests Executed” and it has settings for how many tests got run, as well as the ratio of failed to successful tests, meaning how many tests had assertion failure. The failure ratio should probably be set to about 10% initially. Having 10% failing is usually not a big problem when you have a sizeable </a:t>
            </a:r>
            <a:r>
              <a:rPr lang="en-US" sz="1200" kern="1200" smtClean="0">
                <a:solidFill>
                  <a:schemeClr val="tx1"/>
                </a:solidFill>
                <a:latin typeface="Arial" pitchFamily="-111" charset="0"/>
                <a:ea typeface="ＭＳ Ｐゴシック" pitchFamily="-111" charset="-128"/>
                <a:cs typeface="ＭＳ Ｐゴシック" pitchFamily="-111" charset="-128"/>
              </a:rPr>
              <a:t>test suite.</a:t>
            </a:r>
            <a:endParaRPr lang="en-US" sz="1200" kern="1200" dirty="0" smtClean="0">
              <a:solidFill>
                <a:schemeClr val="tx1"/>
              </a:solidFill>
              <a:latin typeface="Arial" pitchFamily="-111" charset="0"/>
              <a:ea typeface="ＭＳ Ｐゴシック" pitchFamily="-111" charset="-128"/>
              <a:cs typeface="ＭＳ Ｐゴシック" pitchFamily="-111" charset="-128"/>
            </a:endParaRPr>
          </a:p>
          <a:p>
            <a:endParaRPr lang="en-US" dirty="0"/>
          </a:p>
        </p:txBody>
      </p:sp>
      <p:sp>
        <p:nvSpPr>
          <p:cNvPr id="4" name="Slide Number Placeholder 3"/>
          <p:cNvSpPr>
            <a:spLocks noGrp="1"/>
          </p:cNvSpPr>
          <p:nvPr>
            <p:ph type="sldNum" sz="quarter" idx="10"/>
          </p:nvPr>
        </p:nvSpPr>
        <p:spPr/>
        <p:txBody>
          <a:bodyPr/>
          <a:lstStyle/>
          <a:p>
            <a:fld id="{4EBA80C2-82A3-3944-B20F-9AA982864564}"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Definition of Static code analysis is the analysis of computer software that is performed without actually executing the software being tested.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We’re</a:t>
            </a:r>
            <a:r>
              <a:rPr lang="en-US" baseline="0" dirty="0" smtClean="0"/>
              <a:t> going to talk briefly about each of these techniques, when/where to use it, and why it’s helpful.</a:t>
            </a:r>
            <a:endParaRPr lang="en-US" dirty="0" smtClean="0"/>
          </a:p>
          <a:p>
            <a:pPr lvl="0"/>
            <a:endParaRPr lang="en-US" sz="1200" kern="1200" dirty="0" smtClean="0">
              <a:solidFill>
                <a:schemeClr val="tx1"/>
              </a:solidFill>
              <a:latin typeface="Arial" pitchFamily="-111" charset="0"/>
              <a:ea typeface="ＭＳ Ｐゴシック" pitchFamily="-111" charset="-128"/>
              <a:cs typeface="+mn-cs"/>
            </a:endParaRPr>
          </a:p>
          <a:p>
            <a:pPr lvl="0"/>
            <a:r>
              <a:rPr lang="en-US" sz="1200" kern="1200" dirty="0" smtClean="0">
                <a:solidFill>
                  <a:schemeClr val="tx1"/>
                </a:solidFill>
                <a:latin typeface="Arial" pitchFamily="-111" charset="0"/>
                <a:ea typeface="ＭＳ Ｐゴシック" pitchFamily="-111" charset="-128"/>
                <a:cs typeface="+mn-cs"/>
              </a:rPr>
              <a:t>So coming into this presentation we’ve been getting a lot of questions and it seems that static analysis means different things to different people. </a:t>
            </a:r>
          </a:p>
          <a:p>
            <a:pPr lvl="0"/>
            <a:r>
              <a:rPr lang="en-US" sz="1200" kern="1200" dirty="0" smtClean="0">
                <a:solidFill>
                  <a:schemeClr val="tx1"/>
                </a:solidFill>
                <a:latin typeface="Arial" pitchFamily="-111" charset="0"/>
                <a:ea typeface="ＭＳ Ｐゴシック" pitchFamily="-111" charset="-128"/>
                <a:cs typeface="+mn-cs"/>
              </a:rPr>
              <a:t>Static analysis can be one of those things in</a:t>
            </a:r>
            <a:r>
              <a:rPr lang="en-US" sz="1200" kern="1200" baseline="0" dirty="0" smtClean="0">
                <a:solidFill>
                  <a:schemeClr val="tx1"/>
                </a:solidFill>
                <a:latin typeface="Arial" pitchFamily="-111" charset="0"/>
                <a:ea typeface="ＭＳ Ｐゴシック" pitchFamily="-111" charset="-128"/>
                <a:cs typeface="+mn-cs"/>
              </a:rPr>
              <a:t> the list here:</a:t>
            </a:r>
            <a:endParaRPr lang="en-US" sz="1200" kern="1200" dirty="0" smtClean="0">
              <a:solidFill>
                <a:schemeClr val="tx1"/>
              </a:solidFill>
              <a:latin typeface="Arial" pitchFamily="-111" charset="0"/>
              <a:ea typeface="ＭＳ Ｐゴシック" pitchFamily="-111" charset="-128"/>
              <a:cs typeface="+mn-cs"/>
            </a:endParaRPr>
          </a:p>
          <a:p>
            <a:pPr lvl="0"/>
            <a:endParaRPr lang="en-US" sz="1200" kern="1200" dirty="0" smtClean="0">
              <a:solidFill>
                <a:schemeClr val="tx1"/>
              </a:solidFill>
              <a:latin typeface="Arial" pitchFamily="-111" charset="0"/>
              <a:ea typeface="ＭＳ Ｐゴシック" pitchFamily="-111" charset="-128"/>
              <a:cs typeface="+mn-cs"/>
            </a:endParaRPr>
          </a:p>
        </p:txBody>
      </p:sp>
      <p:sp>
        <p:nvSpPr>
          <p:cNvPr id="4" name="Slide Number Placeholder 3"/>
          <p:cNvSpPr>
            <a:spLocks noGrp="1"/>
          </p:cNvSpPr>
          <p:nvPr>
            <p:ph type="sldNum" sz="quarter" idx="10"/>
          </p:nvPr>
        </p:nvSpPr>
        <p:spPr/>
        <p:txBody>
          <a:bodyPr/>
          <a:lstStyle/>
          <a:p>
            <a:pPr>
              <a:defRPr/>
            </a:pPr>
            <a:fld id="{624A7F2B-4480-E145-A9A4-3A91C786099D}"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lvl="0"/>
            <a:r>
              <a:rPr lang="en-US" sz="1200" kern="1200" dirty="0" smtClean="0">
                <a:solidFill>
                  <a:schemeClr val="tx1"/>
                </a:solidFill>
                <a:latin typeface="Arial" pitchFamily="-111" charset="0"/>
                <a:ea typeface="ＭＳ Ｐゴシック" pitchFamily="-111" charset="-128"/>
                <a:cs typeface="+mn-cs"/>
              </a:rPr>
              <a:t>Process improvement. </a:t>
            </a:r>
          </a:p>
          <a:p>
            <a:pPr lvl="0"/>
            <a:endParaRPr lang="en-US" sz="1200" kern="1200" dirty="0" smtClean="0">
              <a:solidFill>
                <a:schemeClr val="tx1"/>
              </a:solidFill>
              <a:latin typeface="Arial" pitchFamily="-111" charset="0"/>
              <a:ea typeface="ＭＳ Ｐゴシック" pitchFamily="-111" charset="-128"/>
              <a:cs typeface="+mn-cs"/>
            </a:endParaRPr>
          </a:p>
          <a:p>
            <a:pPr lvl="0"/>
            <a:endParaRPr lang="en-US" sz="1200" kern="1200" dirty="0" smtClean="0">
              <a:solidFill>
                <a:schemeClr val="tx1"/>
              </a:solidFill>
              <a:latin typeface="Arial" pitchFamily="-111" charset="0"/>
              <a:ea typeface="ＭＳ Ｐゴシック" pitchFamily="-111" charset="-128"/>
              <a:cs typeface="+mn-cs"/>
            </a:endParaRPr>
          </a:p>
          <a:p>
            <a:pPr lvl="0"/>
            <a:r>
              <a:rPr lang="en-US" sz="1200" kern="1200" dirty="0" smtClean="0">
                <a:solidFill>
                  <a:schemeClr val="tx1"/>
                </a:solidFill>
                <a:latin typeface="Arial" pitchFamily="-111" charset="0"/>
                <a:ea typeface="ＭＳ Ｐゴシック" pitchFamily="-111" charset="-128"/>
                <a:cs typeface="+mn-cs"/>
              </a:rPr>
              <a:t>If I use my tainted data example.</a:t>
            </a:r>
          </a:p>
          <a:p>
            <a:pPr lvl="0"/>
            <a:r>
              <a:rPr lang="en-US" sz="1200" kern="1200" dirty="0" smtClean="0">
                <a:solidFill>
                  <a:schemeClr val="tx1"/>
                </a:solidFill>
                <a:latin typeface="Arial" pitchFamily="-111" charset="0"/>
                <a:ea typeface="ＭＳ Ｐゴシック" pitchFamily="-111" charset="-128"/>
                <a:cs typeface="+mn-cs"/>
              </a:rPr>
              <a:t>A program that tries to do error injection or penetration testing; </a:t>
            </a:r>
          </a:p>
          <a:p>
            <a:pPr lvl="0"/>
            <a:r>
              <a:rPr lang="en-US" sz="1200" kern="1200" dirty="0" smtClean="0">
                <a:solidFill>
                  <a:schemeClr val="tx1"/>
                </a:solidFill>
                <a:latin typeface="Arial" pitchFamily="-111" charset="0"/>
                <a:ea typeface="ＭＳ Ｐゴシック" pitchFamily="-111" charset="-128"/>
                <a:cs typeface="+mn-cs"/>
              </a:rPr>
              <a:t>it’s going to essentially start throwing data at input fields in an application and trying to drive through to where it gets something back </a:t>
            </a:r>
          </a:p>
          <a:p>
            <a:pPr lvl="0"/>
            <a:r>
              <a:rPr lang="en-US" sz="1200" kern="1200" dirty="0" smtClean="0">
                <a:solidFill>
                  <a:schemeClr val="tx1"/>
                </a:solidFill>
                <a:latin typeface="Arial" pitchFamily="-111" charset="0"/>
                <a:ea typeface="ＭＳ Ｐゴシック" pitchFamily="-111" charset="-128"/>
                <a:cs typeface="+mn-cs"/>
              </a:rPr>
              <a:t>or somehow causes a crash. </a:t>
            </a:r>
          </a:p>
          <a:p>
            <a:pPr lvl="0"/>
            <a:r>
              <a:rPr lang="en-US" sz="1200" kern="1200" dirty="0" smtClean="0">
                <a:solidFill>
                  <a:schemeClr val="tx1"/>
                </a:solidFill>
                <a:latin typeface="Arial" pitchFamily="-111" charset="0"/>
                <a:ea typeface="ＭＳ Ｐゴシック" pitchFamily="-111" charset="-128"/>
                <a:cs typeface="+mn-cs"/>
              </a:rPr>
              <a:t>The problem is that any real application has a near infinite number of possible paths through the application. </a:t>
            </a:r>
          </a:p>
          <a:p>
            <a:pPr lvl="0"/>
            <a:r>
              <a:rPr lang="en-US" sz="1200" kern="1200" dirty="0" smtClean="0">
                <a:solidFill>
                  <a:schemeClr val="tx1"/>
                </a:solidFill>
                <a:latin typeface="Arial" pitchFamily="-111" charset="0"/>
                <a:ea typeface="ＭＳ Ｐゴシック" pitchFamily="-111" charset="-128"/>
                <a:cs typeface="+mn-cs"/>
              </a:rPr>
              <a:t>If I can instead consider that if I always validate inputs, that I can make sure that these kind of paths don’t occur.</a:t>
            </a:r>
          </a:p>
          <a:p>
            <a:pPr lvl="0"/>
            <a:endParaRPr lang="en-US" sz="1200" kern="1200" dirty="0" smtClean="0">
              <a:solidFill>
                <a:schemeClr val="tx1"/>
              </a:solidFill>
              <a:latin typeface="Arial" pitchFamily="-111" charset="0"/>
              <a:ea typeface="ＭＳ Ｐゴシック" pitchFamily="-111" charset="-128"/>
              <a:cs typeface="+mn-cs"/>
            </a:endParaRPr>
          </a:p>
          <a:p>
            <a:pPr lvl="0"/>
            <a:r>
              <a:rPr lang="en-US" sz="1200" kern="1200" dirty="0" smtClean="0">
                <a:solidFill>
                  <a:schemeClr val="tx1"/>
                </a:solidFill>
                <a:latin typeface="Arial" pitchFamily="-111" charset="0"/>
                <a:ea typeface="ＭＳ Ｐゴシック" pitchFamily="-111" charset="-128"/>
                <a:cs typeface="+mn-cs"/>
              </a:rPr>
              <a:t>Here’s the interesting thing.  </a:t>
            </a:r>
          </a:p>
          <a:p>
            <a:pPr lvl="0"/>
            <a:r>
              <a:rPr lang="en-US" sz="1200" kern="1200" dirty="0" smtClean="0">
                <a:solidFill>
                  <a:schemeClr val="tx1"/>
                </a:solidFill>
                <a:latin typeface="Arial" pitchFamily="-111" charset="0"/>
                <a:ea typeface="ＭＳ Ｐゴシック" pitchFamily="-111" charset="-128"/>
                <a:cs typeface="+mn-cs"/>
              </a:rPr>
              <a:t>If you do this and take real problems, find a flow analysis that helps you find the low hanging fruit, </a:t>
            </a:r>
          </a:p>
          <a:p>
            <a:pPr lvl="0"/>
            <a:r>
              <a:rPr lang="en-US" sz="1200" kern="1200" dirty="0" smtClean="0">
                <a:solidFill>
                  <a:schemeClr val="tx1"/>
                </a:solidFill>
                <a:latin typeface="Arial" pitchFamily="-111" charset="0"/>
                <a:ea typeface="ＭＳ Ｐゴシック" pitchFamily="-111" charset="-128"/>
                <a:cs typeface="+mn-cs"/>
              </a:rPr>
              <a:t>and you find a rule or set of rules that helps you deal with those</a:t>
            </a:r>
            <a:r>
              <a:rPr lang="en-US" sz="1200" kern="1200" baseline="0" dirty="0" smtClean="0">
                <a:solidFill>
                  <a:schemeClr val="tx1"/>
                </a:solidFill>
                <a:latin typeface="Arial" pitchFamily="-111" charset="0"/>
                <a:ea typeface="ＭＳ Ｐゴシック" pitchFamily="-111" charset="-128"/>
                <a:cs typeface="+mn-cs"/>
              </a:rPr>
              <a:t> in the future for whole team.</a:t>
            </a:r>
            <a:endParaRPr lang="en-US" sz="1200" kern="1200" dirty="0" smtClean="0">
              <a:solidFill>
                <a:schemeClr val="tx1"/>
              </a:solidFill>
              <a:latin typeface="Arial" pitchFamily="-111" charset="0"/>
              <a:ea typeface="ＭＳ Ｐゴシック" pitchFamily="-111" charset="-128"/>
              <a:cs typeface="+mn-cs"/>
            </a:endParaRPr>
          </a:p>
          <a:p>
            <a:pPr lvl="0"/>
            <a:r>
              <a:rPr lang="en-US" sz="1200" kern="1200" dirty="0" smtClean="0">
                <a:solidFill>
                  <a:schemeClr val="tx1"/>
                </a:solidFill>
                <a:latin typeface="Arial" pitchFamily="-111" charset="0"/>
                <a:ea typeface="ＭＳ Ｐゴシック" pitchFamily="-111" charset="-128"/>
                <a:cs typeface="+mn-cs"/>
              </a:rPr>
              <a:t>It really makes them go away. </a:t>
            </a:r>
          </a:p>
          <a:p>
            <a:pPr lvl="0"/>
            <a:endParaRPr lang="en-US" sz="1200" kern="1200" dirty="0" smtClean="0">
              <a:solidFill>
                <a:schemeClr val="tx1"/>
              </a:solidFill>
              <a:latin typeface="Arial" pitchFamily="-111" charset="0"/>
              <a:ea typeface="ＭＳ Ｐゴシック" pitchFamily="-111" charset="-128"/>
              <a:cs typeface="+mn-cs"/>
            </a:endParaRPr>
          </a:p>
          <a:p>
            <a:pPr lvl="0"/>
            <a:r>
              <a:rPr lang="en-US" sz="1200" kern="1200" dirty="0" smtClean="0">
                <a:solidFill>
                  <a:schemeClr val="tx1"/>
                </a:solidFill>
                <a:latin typeface="Arial" pitchFamily="-111" charset="0"/>
                <a:ea typeface="ＭＳ Ｐゴシック" pitchFamily="-111" charset="-128"/>
                <a:cs typeface="+mn-cs"/>
              </a:rPr>
              <a:t>If you take all actions that to prevent injection</a:t>
            </a:r>
            <a:r>
              <a:rPr lang="en-US" sz="1200" kern="1200" baseline="0" dirty="0" smtClean="0">
                <a:solidFill>
                  <a:schemeClr val="tx1"/>
                </a:solidFill>
                <a:latin typeface="Arial" pitchFamily="-111" charset="0"/>
                <a:ea typeface="ＭＳ Ｐゴシック" pitchFamily="-111" charset="-128"/>
                <a:cs typeface="+mn-cs"/>
              </a:rPr>
              <a:t> error happening by setting up policy like “all input should be wrapped around inside of validation method before get used” </a:t>
            </a:r>
          </a:p>
          <a:p>
            <a:pPr lvl="0"/>
            <a:r>
              <a:rPr lang="en-US" sz="1200" kern="1200" baseline="0" dirty="0" smtClean="0">
                <a:solidFill>
                  <a:schemeClr val="tx1"/>
                </a:solidFill>
                <a:latin typeface="Arial" pitchFamily="-111" charset="0"/>
                <a:ea typeface="ＭＳ Ｐゴシック" pitchFamily="-111" charset="-128"/>
                <a:cs typeface="+mn-cs"/>
              </a:rPr>
              <a:t>If you follow this policy religiously and to make sure everyone follows it, flow analysis won’t find any violations about injection.</a:t>
            </a:r>
          </a:p>
          <a:p>
            <a:pPr lvl="0"/>
            <a:r>
              <a:rPr lang="en-US" sz="1200" kern="1200" baseline="0" dirty="0" smtClean="0">
                <a:solidFill>
                  <a:schemeClr val="tx1"/>
                </a:solidFill>
                <a:latin typeface="Arial" pitchFamily="-111" charset="0"/>
                <a:ea typeface="ＭＳ Ｐゴシック" pitchFamily="-111" charset="-128"/>
                <a:cs typeface="+mn-cs"/>
              </a:rPr>
              <a:t>This is what we called “</a:t>
            </a:r>
            <a:r>
              <a:rPr lang="en-US" sz="1200" b="1" kern="1200" baseline="0" dirty="0" smtClean="0">
                <a:solidFill>
                  <a:schemeClr val="tx1"/>
                </a:solidFill>
                <a:latin typeface="Arial" pitchFamily="-111" charset="0"/>
                <a:ea typeface="ＭＳ Ｐゴシック" pitchFamily="-111" charset="-128"/>
                <a:cs typeface="+mn-cs"/>
              </a:rPr>
              <a:t>PROACTIVE</a:t>
            </a:r>
            <a:r>
              <a:rPr lang="en-US" sz="1200" b="0" kern="1200" baseline="0" dirty="0" smtClean="0">
                <a:solidFill>
                  <a:schemeClr val="tx1"/>
                </a:solidFill>
                <a:latin typeface="Arial" pitchFamily="-111" charset="0"/>
                <a:ea typeface="ＭＳ Ｐゴシック" pitchFamily="-111" charset="-128"/>
                <a:cs typeface="+mn-cs"/>
              </a:rPr>
              <a:t>” approach to prevent the error from occurring. </a:t>
            </a:r>
            <a:endParaRPr lang="en-US" sz="1200" kern="1200" dirty="0" smtClean="0">
              <a:solidFill>
                <a:schemeClr val="tx1"/>
              </a:solidFill>
              <a:latin typeface="Arial" pitchFamily="-111" charset="0"/>
              <a:ea typeface="ＭＳ Ｐゴシック" pitchFamily="-111" charset="-128"/>
              <a:cs typeface="+mn-cs"/>
            </a:endParaRPr>
          </a:p>
          <a:p>
            <a:pPr lvl="0"/>
            <a:endParaRPr lang="en-US" sz="1200" kern="1200" dirty="0" smtClean="0">
              <a:solidFill>
                <a:schemeClr val="tx1"/>
              </a:solidFill>
              <a:latin typeface="Arial" pitchFamily="-111" charset="0"/>
              <a:ea typeface="ＭＳ Ｐゴシック" pitchFamily="-111" charset="-128"/>
              <a:cs typeface="+mn-cs"/>
            </a:endParaRPr>
          </a:p>
          <a:p>
            <a:pPr lvl="0"/>
            <a:r>
              <a:rPr lang="en-US" sz="1200" kern="1200" dirty="0" smtClean="0">
                <a:solidFill>
                  <a:schemeClr val="tx1"/>
                </a:solidFill>
                <a:latin typeface="Arial" pitchFamily="-111" charset="0"/>
                <a:ea typeface="ＭＳ Ｐゴシック" pitchFamily="-111" charset="-128"/>
                <a:cs typeface="+mn-cs"/>
              </a:rPr>
              <a:t>And this is the really cool thing.</a:t>
            </a:r>
          </a:p>
          <a:p>
            <a:pPr lvl="0"/>
            <a:endParaRPr lang="en-US" sz="1200" kern="1200" dirty="0" smtClean="0">
              <a:solidFill>
                <a:schemeClr val="tx1"/>
              </a:solidFill>
              <a:latin typeface="Arial" pitchFamily="-111" charset="0"/>
              <a:ea typeface="ＭＳ Ｐゴシック" pitchFamily="-111" charset="-128"/>
              <a:cs typeface="+mn-cs"/>
            </a:endParaRPr>
          </a:p>
          <a:p>
            <a:pPr lvl="0"/>
            <a:r>
              <a:rPr lang="en-US" sz="1200" kern="1200" dirty="0" smtClean="0">
                <a:solidFill>
                  <a:schemeClr val="tx1"/>
                </a:solidFill>
                <a:latin typeface="Arial" pitchFamily="-111" charset="0"/>
                <a:ea typeface="ＭＳ Ｐゴシック" pitchFamily="-111" charset="-128"/>
                <a:cs typeface="+mn-cs"/>
              </a:rPr>
              <a:t>For example, memory leaks. </a:t>
            </a:r>
          </a:p>
          <a:p>
            <a:pPr lvl="0"/>
            <a:r>
              <a:rPr lang="en-US" sz="1200" kern="1200" dirty="0" smtClean="0">
                <a:solidFill>
                  <a:schemeClr val="tx1"/>
                </a:solidFill>
                <a:latin typeface="Arial" pitchFamily="-111" charset="0"/>
                <a:ea typeface="ＭＳ Ｐゴシック" pitchFamily="-111" charset="-128"/>
                <a:cs typeface="+mn-cs"/>
              </a:rPr>
              <a:t>We had a customer many years ago who had a cross platform application that was a server application that ran on some 30 different operating systems. </a:t>
            </a:r>
          </a:p>
          <a:p>
            <a:pPr lvl="0"/>
            <a:r>
              <a:rPr lang="en-US" sz="1200" kern="1200" dirty="0" smtClean="0">
                <a:solidFill>
                  <a:schemeClr val="tx1"/>
                </a:solidFill>
                <a:latin typeface="Arial" pitchFamily="-111" charset="0"/>
                <a:ea typeface="ＭＳ Ｐゴシック" pitchFamily="-111" charset="-128"/>
                <a:cs typeface="+mn-cs"/>
              </a:rPr>
              <a:t>Now understand that the potential for memory problems in 30 operating systems is monstrous. </a:t>
            </a:r>
          </a:p>
          <a:p>
            <a:pPr lvl="0"/>
            <a:r>
              <a:rPr lang="en-US" sz="1200" kern="1200" dirty="0" smtClean="0">
                <a:solidFill>
                  <a:schemeClr val="tx1"/>
                </a:solidFill>
                <a:latin typeface="Arial" pitchFamily="-111" charset="0"/>
                <a:ea typeface="ＭＳ Ｐゴシック" pitchFamily="-111" charset="-128"/>
                <a:cs typeface="+mn-cs"/>
              </a:rPr>
              <a:t>Now they wrote their own library to use, and this was a C application, instead of “</a:t>
            </a:r>
            <a:r>
              <a:rPr lang="en-US" sz="1200" kern="1200" dirty="0" err="1" smtClean="0">
                <a:solidFill>
                  <a:schemeClr val="tx1"/>
                </a:solidFill>
                <a:latin typeface="Arial" pitchFamily="-111" charset="0"/>
                <a:ea typeface="ＭＳ Ｐゴシック" pitchFamily="-111" charset="-128"/>
                <a:cs typeface="+mn-cs"/>
              </a:rPr>
              <a:t>malloc</a:t>
            </a:r>
            <a:r>
              <a:rPr lang="en-US" sz="1200" kern="1200" dirty="0" smtClean="0">
                <a:solidFill>
                  <a:schemeClr val="tx1"/>
                </a:solidFill>
                <a:latin typeface="Arial" pitchFamily="-111" charset="0"/>
                <a:ea typeface="ＭＳ Ｐゴシック" pitchFamily="-111" charset="-128"/>
                <a:cs typeface="+mn-cs"/>
              </a:rPr>
              <a:t>” for memory management. </a:t>
            </a:r>
          </a:p>
          <a:p>
            <a:pPr lvl="0"/>
            <a:r>
              <a:rPr lang="en-US" sz="1200" kern="1200" dirty="0" smtClean="0">
                <a:solidFill>
                  <a:schemeClr val="tx1"/>
                </a:solidFill>
                <a:latin typeface="Arial" pitchFamily="-111" charset="0"/>
                <a:ea typeface="ＭＳ Ｐゴシック" pitchFamily="-111" charset="-128"/>
                <a:cs typeface="+mn-cs"/>
              </a:rPr>
              <a:t>And this made sure that they had consistent memory management across all of the applications. </a:t>
            </a:r>
          </a:p>
          <a:p>
            <a:pPr lvl="0"/>
            <a:r>
              <a:rPr lang="en-US" sz="1200" kern="1200" dirty="0" smtClean="0">
                <a:solidFill>
                  <a:schemeClr val="tx1"/>
                </a:solidFill>
                <a:latin typeface="Arial" pitchFamily="-111" charset="0"/>
                <a:ea typeface="ＭＳ Ｐゴシック" pitchFamily="-111" charset="-128"/>
                <a:cs typeface="+mn-cs"/>
              </a:rPr>
              <a:t>That they had garbage collection, essentially, in C. </a:t>
            </a:r>
          </a:p>
          <a:p>
            <a:pPr lvl="0"/>
            <a:r>
              <a:rPr lang="en-US" sz="1200" kern="1200" dirty="0" smtClean="0">
                <a:solidFill>
                  <a:schemeClr val="tx1"/>
                </a:solidFill>
                <a:latin typeface="Arial" pitchFamily="-111" charset="0"/>
                <a:ea typeface="ＭＳ Ｐゴシック" pitchFamily="-111" charset="-128"/>
                <a:cs typeface="+mn-cs"/>
              </a:rPr>
              <a:t>That they wouldn’t get memory leaks, they wouldn’t get resource hogs that they always knew what was going on. </a:t>
            </a:r>
          </a:p>
          <a:p>
            <a:pPr lvl="0"/>
            <a:r>
              <a:rPr lang="en-US" sz="1200" kern="1200" dirty="0" smtClean="0">
                <a:solidFill>
                  <a:schemeClr val="tx1"/>
                </a:solidFill>
                <a:latin typeface="Arial" pitchFamily="-111" charset="0"/>
                <a:ea typeface="ＭＳ Ｐゴシック" pitchFamily="-111" charset="-128"/>
                <a:cs typeface="+mn-cs"/>
              </a:rPr>
              <a:t>The memory was also allocated in big fast chunks for performance reasons. </a:t>
            </a:r>
          </a:p>
          <a:p>
            <a:pPr lvl="0"/>
            <a:r>
              <a:rPr lang="en-US" sz="1200" kern="1200" dirty="0" smtClean="0">
                <a:solidFill>
                  <a:schemeClr val="tx1"/>
                </a:solidFill>
                <a:latin typeface="Arial" pitchFamily="-111" charset="0"/>
                <a:ea typeface="ＭＳ Ｐゴシック" pitchFamily="-111" charset="-128"/>
                <a:cs typeface="+mn-cs"/>
              </a:rPr>
              <a:t>So they literally wrote a static analysis pattern rule to improve their process that said: “You can’t use </a:t>
            </a:r>
            <a:r>
              <a:rPr lang="en-US" sz="1200" kern="1200" dirty="0" err="1" smtClean="0">
                <a:solidFill>
                  <a:schemeClr val="tx1"/>
                </a:solidFill>
                <a:latin typeface="Arial" pitchFamily="-111" charset="0"/>
                <a:ea typeface="ＭＳ Ｐゴシック" pitchFamily="-111" charset="-128"/>
                <a:cs typeface="+mn-cs"/>
              </a:rPr>
              <a:t>malloc</a:t>
            </a:r>
            <a:r>
              <a:rPr lang="en-US" sz="1200" kern="1200" dirty="0" smtClean="0">
                <a:solidFill>
                  <a:schemeClr val="tx1"/>
                </a:solidFill>
                <a:latin typeface="Arial" pitchFamily="-111" charset="0"/>
                <a:ea typeface="ＭＳ Ｐゴシック" pitchFamily="-111" charset="-128"/>
                <a:cs typeface="+mn-cs"/>
              </a:rPr>
              <a:t>” and flagged “</a:t>
            </a:r>
            <a:r>
              <a:rPr lang="en-US" sz="1200" kern="1200" dirty="0" err="1" smtClean="0">
                <a:solidFill>
                  <a:schemeClr val="tx1"/>
                </a:solidFill>
                <a:latin typeface="Arial" pitchFamily="-111" charset="0"/>
                <a:ea typeface="ＭＳ Ｐゴシック" pitchFamily="-111" charset="-128"/>
                <a:cs typeface="+mn-cs"/>
              </a:rPr>
              <a:t>malloc</a:t>
            </a:r>
            <a:r>
              <a:rPr lang="en-US" sz="1200" kern="1200" dirty="0" smtClean="0">
                <a:solidFill>
                  <a:schemeClr val="tx1"/>
                </a:solidFill>
                <a:latin typeface="Arial" pitchFamily="-111" charset="0"/>
                <a:ea typeface="ＭＳ Ｐゴシック" pitchFamily="-111" charset="-128"/>
                <a:cs typeface="+mn-cs"/>
              </a:rPr>
              <a:t>” as an error. </a:t>
            </a:r>
          </a:p>
          <a:p>
            <a:pPr lvl="0"/>
            <a:r>
              <a:rPr lang="en-US" sz="1200" kern="1200" dirty="0" smtClean="0">
                <a:solidFill>
                  <a:schemeClr val="tx1"/>
                </a:solidFill>
                <a:latin typeface="Arial" pitchFamily="-111" charset="0"/>
                <a:ea typeface="ＭＳ Ｐゴシック" pitchFamily="-111" charset="-128"/>
                <a:cs typeface="+mn-cs"/>
              </a:rPr>
              <a:t>Now, most of us wouldn’t call </a:t>
            </a:r>
            <a:r>
              <a:rPr lang="en-US" sz="1200" kern="1200" dirty="0" err="1" smtClean="0">
                <a:solidFill>
                  <a:schemeClr val="tx1"/>
                </a:solidFill>
                <a:latin typeface="Arial" pitchFamily="-111" charset="0"/>
                <a:ea typeface="ＭＳ Ｐゴシック" pitchFamily="-111" charset="-128"/>
                <a:cs typeface="+mn-cs"/>
              </a:rPr>
              <a:t>malloc</a:t>
            </a:r>
            <a:r>
              <a:rPr lang="en-US" sz="1200" kern="1200" dirty="0" smtClean="0">
                <a:solidFill>
                  <a:schemeClr val="tx1"/>
                </a:solidFill>
                <a:latin typeface="Arial" pitchFamily="-111" charset="0"/>
                <a:ea typeface="ＭＳ Ｐゴシック" pitchFamily="-111" charset="-128"/>
                <a:cs typeface="+mn-cs"/>
              </a:rPr>
              <a:t> an error, but this is a part of process improvement.</a:t>
            </a:r>
          </a:p>
          <a:p>
            <a:pPr lvl="0"/>
            <a:endParaRPr lang="en-US" sz="1200" kern="1200" dirty="0" smtClean="0">
              <a:solidFill>
                <a:schemeClr val="tx1"/>
              </a:solidFill>
              <a:latin typeface="Arial" pitchFamily="-111" charset="0"/>
              <a:ea typeface="ＭＳ Ｐゴシック" pitchFamily="-111" charset="-128"/>
              <a:cs typeface="+mn-cs"/>
            </a:endParaRPr>
          </a:p>
          <a:p>
            <a:pPr lvl="0"/>
            <a:r>
              <a:rPr lang="en-US" sz="1200" kern="1200" dirty="0" smtClean="0">
                <a:solidFill>
                  <a:schemeClr val="tx1"/>
                </a:solidFill>
                <a:latin typeface="Arial" pitchFamily="-111" charset="0"/>
                <a:ea typeface="ＭＳ Ｐゴシック" pitchFamily="-111" charset="-128"/>
                <a:cs typeface="+mn-cs"/>
              </a:rPr>
              <a:t>Look for the problems that you are finding in the fields, look for the issues that you are seeing in code review. </a:t>
            </a:r>
          </a:p>
          <a:p>
            <a:pPr lvl="0"/>
            <a:r>
              <a:rPr lang="en-US" sz="1200" kern="1200" dirty="0" smtClean="0">
                <a:solidFill>
                  <a:schemeClr val="tx1"/>
                </a:solidFill>
                <a:latin typeface="Arial" pitchFamily="-111" charset="0"/>
                <a:ea typeface="ＭＳ Ｐゴシック" pitchFamily="-111" charset="-128"/>
                <a:cs typeface="+mn-cs"/>
              </a:rPr>
              <a:t>Look for the things found in QA. </a:t>
            </a:r>
          </a:p>
          <a:p>
            <a:pPr lvl="0"/>
            <a:r>
              <a:rPr lang="en-US" sz="1200" kern="1200" dirty="0" smtClean="0">
                <a:solidFill>
                  <a:schemeClr val="tx1"/>
                </a:solidFill>
                <a:latin typeface="Arial" pitchFamily="-111" charset="0"/>
                <a:ea typeface="ＭＳ Ｐゴシック" pitchFamily="-111" charset="-128"/>
                <a:cs typeface="+mn-cs"/>
              </a:rPr>
              <a:t>And ask yourself; not just “could I have found this”, but “could I write my code in a completely different way so that this thing could never occur?” </a:t>
            </a:r>
          </a:p>
          <a:p>
            <a:pPr lvl="0"/>
            <a:r>
              <a:rPr lang="en-US" sz="1200" kern="1200" dirty="0" smtClean="0">
                <a:solidFill>
                  <a:schemeClr val="tx1"/>
                </a:solidFill>
                <a:latin typeface="Arial" pitchFamily="-111" charset="0"/>
                <a:ea typeface="ＭＳ Ｐゴシック" pitchFamily="-111" charset="-128"/>
                <a:cs typeface="+mn-cs"/>
              </a:rPr>
              <a:t>Now this may not be the cheapest option, if the issue is really important to you, this is the best way to do it. </a:t>
            </a:r>
          </a:p>
          <a:p>
            <a:pPr lvl="0"/>
            <a:r>
              <a:rPr lang="en-US" sz="1200" kern="1200" dirty="0" smtClean="0">
                <a:solidFill>
                  <a:schemeClr val="tx1"/>
                </a:solidFill>
                <a:latin typeface="Arial" pitchFamily="-111" charset="0"/>
                <a:ea typeface="ＭＳ Ｐゴシック" pitchFamily="-111" charset="-128"/>
                <a:cs typeface="+mn-cs"/>
              </a:rPr>
              <a:t>There is really big bang for your buck with static analysis. </a:t>
            </a:r>
          </a:p>
          <a:p>
            <a:pPr lvl="0"/>
            <a:endParaRPr lang="en-US" sz="1200" kern="1200" dirty="0" smtClean="0">
              <a:solidFill>
                <a:schemeClr val="tx1"/>
              </a:solidFill>
              <a:latin typeface="Arial" pitchFamily="-111" charset="0"/>
              <a:ea typeface="ＭＳ Ｐゴシック" pitchFamily="-111" charset="-128"/>
              <a:cs typeface="+mn-cs"/>
            </a:endParaRPr>
          </a:p>
          <a:p>
            <a:pPr lvl="0"/>
            <a:r>
              <a:rPr lang="en-US" sz="1200" kern="1200" dirty="0" smtClean="0">
                <a:solidFill>
                  <a:schemeClr val="tx1"/>
                </a:solidFill>
                <a:latin typeface="Arial" pitchFamily="-111" charset="0"/>
                <a:ea typeface="ＭＳ Ｐゴシック" pitchFamily="-111" charset="-128"/>
                <a:cs typeface="+mn-cs"/>
              </a:rPr>
              <a:t>So that’s really the most important part of the process improvement. </a:t>
            </a:r>
          </a:p>
          <a:p>
            <a:pPr lvl="0"/>
            <a:r>
              <a:rPr lang="en-US" sz="1200" kern="1200" dirty="0" smtClean="0">
                <a:solidFill>
                  <a:schemeClr val="tx1"/>
                </a:solidFill>
                <a:latin typeface="Arial" pitchFamily="-111" charset="0"/>
                <a:ea typeface="ＭＳ Ｐゴシック" pitchFamily="-111" charset="-128"/>
                <a:cs typeface="+mn-cs"/>
              </a:rPr>
              <a:t>What people often skip is: post release, look at your rule set and find out what new additional rules you need to add; </a:t>
            </a:r>
          </a:p>
          <a:p>
            <a:pPr lvl="0"/>
            <a:r>
              <a:rPr lang="en-US" sz="1200" kern="1200" dirty="0" smtClean="0">
                <a:solidFill>
                  <a:schemeClr val="tx1"/>
                </a:solidFill>
                <a:latin typeface="Arial" pitchFamily="-111" charset="0"/>
                <a:ea typeface="ＭＳ Ｐゴシック" pitchFamily="-111" charset="-128"/>
                <a:cs typeface="+mn-cs"/>
              </a:rPr>
              <a:t>look at rules that are noisy and decide whether or not to turn them off so the developers don’t waste time on them.</a:t>
            </a:r>
          </a:p>
          <a:p>
            <a:pPr lvl="0"/>
            <a:endParaRPr lang="en-US" sz="1200" kern="1200" dirty="0" smtClean="0">
              <a:solidFill>
                <a:schemeClr val="tx1"/>
              </a:solidFill>
              <a:latin typeface="Arial" pitchFamily="-111" charset="0"/>
              <a:ea typeface="ＭＳ Ｐゴシック" pitchFamily="-111" charset="-128"/>
              <a:cs typeface="+mn-cs"/>
            </a:endParaRPr>
          </a:p>
          <a:p>
            <a:pPr lvl="0"/>
            <a:r>
              <a:rPr lang="en-US" sz="1200" kern="1200" dirty="0" smtClean="0">
                <a:solidFill>
                  <a:schemeClr val="tx1"/>
                </a:solidFill>
                <a:latin typeface="Arial" pitchFamily="-111" charset="0"/>
                <a:ea typeface="ＭＳ Ｐゴシック" pitchFamily="-111" charset="-128"/>
                <a:cs typeface="+mn-cs"/>
              </a:rPr>
              <a:t>This really closes the loop at the end of the release so that you can continue to improve your process. </a:t>
            </a:r>
            <a:endParaRPr lang="en-US" sz="1200" kern="1200" dirty="0">
              <a:solidFill>
                <a:schemeClr val="tx1"/>
              </a:solidFill>
              <a:latin typeface="Arial" pitchFamily="-111" charset="0"/>
              <a:ea typeface="ＭＳ Ｐゴシック" pitchFamily="-111" charset="-128"/>
              <a:cs typeface="+mn-cs"/>
            </a:endParaRPr>
          </a:p>
        </p:txBody>
      </p:sp>
      <p:sp>
        <p:nvSpPr>
          <p:cNvPr id="4" name="Slide Number Placeholder 3"/>
          <p:cNvSpPr>
            <a:spLocks noGrp="1"/>
          </p:cNvSpPr>
          <p:nvPr>
            <p:ph type="sldNum" sz="quarter" idx="10"/>
          </p:nvPr>
        </p:nvSpPr>
        <p:spPr/>
        <p:txBody>
          <a:bodyPr/>
          <a:lstStyle/>
          <a:p>
            <a:pPr>
              <a:defRPr/>
            </a:pPr>
            <a:fld id="{624A7F2B-4480-E145-A9A4-3A91C786099D}"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lvl="0"/>
            <a:r>
              <a:rPr lang="en-US" sz="1200" kern="1200" dirty="0" smtClean="0">
                <a:solidFill>
                  <a:schemeClr val="tx1"/>
                </a:solidFill>
                <a:latin typeface="Arial" pitchFamily="-111" charset="0"/>
                <a:ea typeface="ＭＳ Ｐゴシック" pitchFamily="-111" charset="-128"/>
                <a:cs typeface="ＭＳ Ｐゴシック" pitchFamily="-111" charset="-128"/>
              </a:rPr>
              <a:t>What we would call peer review or code review or manual code review or code inspection. </a:t>
            </a:r>
          </a:p>
          <a:p>
            <a:pPr lvl="0"/>
            <a:r>
              <a:rPr lang="en-US" sz="1200" kern="1200" dirty="0" smtClean="0">
                <a:solidFill>
                  <a:schemeClr val="tx1"/>
                </a:solidFill>
                <a:latin typeface="Arial" pitchFamily="-111" charset="0"/>
                <a:ea typeface="ＭＳ Ｐゴシック" pitchFamily="-111" charset="-128"/>
                <a:cs typeface="ＭＳ Ｐゴシック" pitchFamily="-111" charset="-128"/>
              </a:rPr>
              <a:t>The idea is that humans are looking over each other’s shoulders, the idea being to check to see if the code is doing what you are trying to do. And there’s some really cool stuff out there.</a:t>
            </a:r>
          </a:p>
          <a:p>
            <a:pPr lvl="0"/>
            <a:endParaRPr lang="en-US" sz="1200" kern="1200" dirty="0" smtClean="0">
              <a:solidFill>
                <a:schemeClr val="tx1"/>
              </a:solidFill>
              <a:latin typeface="Arial" pitchFamily="-111" charset="0"/>
              <a:ea typeface="ＭＳ Ｐゴシック" pitchFamily="-111" charset="-128"/>
              <a:cs typeface="ＭＳ Ｐゴシック" pitchFamily="-111" charset="-128"/>
            </a:endParaRPr>
          </a:p>
          <a:p>
            <a:r>
              <a:rPr lang="en-US" sz="1200" kern="1200" dirty="0" smtClean="0">
                <a:solidFill>
                  <a:schemeClr val="tx1"/>
                </a:solidFill>
                <a:latin typeface="Arial" pitchFamily="-111" charset="0"/>
                <a:ea typeface="ＭＳ Ｐゴシック" pitchFamily="-111" charset="-128"/>
                <a:cs typeface="ＭＳ Ｐゴシック" pitchFamily="-111" charset="-128"/>
              </a:rPr>
              <a:t>Types range from </a:t>
            </a:r>
            <a:r>
              <a:rPr lang="en-US" dirty="0" smtClean="0"/>
              <a:t>Developers in a room</a:t>
            </a:r>
            <a:r>
              <a:rPr lang="en-US" baseline="0" dirty="0" smtClean="0"/>
              <a:t> to </a:t>
            </a:r>
            <a:r>
              <a:rPr lang="en-US" dirty="0" smtClean="0"/>
              <a:t>Chain letter to IDE supported</a:t>
            </a:r>
          </a:p>
          <a:p>
            <a:pPr lvl="0"/>
            <a:endParaRPr lang="en-US" sz="1200" kern="1200" dirty="0" smtClean="0">
              <a:solidFill>
                <a:schemeClr val="tx1"/>
              </a:solidFill>
              <a:latin typeface="Arial" pitchFamily="-111" charset="0"/>
              <a:ea typeface="ＭＳ Ｐゴシック" pitchFamily="-111" charset="-128"/>
              <a:cs typeface="ＭＳ Ｐゴシック" pitchFamily="-111" charset="-128"/>
            </a:endParaRPr>
          </a:p>
          <a:p>
            <a:pPr lvl="0"/>
            <a:r>
              <a:rPr lang="en-US" sz="1200" kern="1200" dirty="0" smtClean="0">
                <a:solidFill>
                  <a:schemeClr val="tx1"/>
                </a:solidFill>
                <a:latin typeface="Arial" pitchFamily="-111" charset="0"/>
                <a:ea typeface="ＭＳ Ｐゴシック" pitchFamily="-111" charset="-128"/>
                <a:cs typeface="ＭＳ Ｐゴシック" pitchFamily="-111" charset="-128"/>
              </a:rPr>
              <a:t>The important</a:t>
            </a:r>
            <a:r>
              <a:rPr lang="en-US" sz="1200" kern="1200" baseline="0" dirty="0" smtClean="0">
                <a:solidFill>
                  <a:schemeClr val="tx1"/>
                </a:solidFill>
                <a:latin typeface="Arial" pitchFamily="-111" charset="0"/>
                <a:ea typeface="ＭＳ Ｐゴシック" pitchFamily="-111" charset="-128"/>
                <a:cs typeface="ＭＳ Ｐゴシック" pitchFamily="-111" charset="-128"/>
              </a:rPr>
              <a:t> thing is the CR is great for mentoring, whether it’s an inexperience developer or a new person to the team. </a:t>
            </a:r>
          </a:p>
          <a:p>
            <a:pPr lvl="0"/>
            <a:r>
              <a:rPr lang="en-US" sz="1200" kern="1200" baseline="0" dirty="0" smtClean="0">
                <a:solidFill>
                  <a:schemeClr val="tx1"/>
                </a:solidFill>
                <a:latin typeface="Arial" pitchFamily="-111" charset="0"/>
                <a:ea typeface="ＭＳ Ｐゴシック" pitchFamily="-111" charset="-128"/>
                <a:cs typeface="ＭＳ Ｐゴシック" pitchFamily="-111" charset="-128"/>
              </a:rPr>
              <a:t>CR is really good at dealing with conceptual issues, like “should I have done this in this way?” What you want to avoid wasting time on</a:t>
            </a:r>
          </a:p>
          <a:p>
            <a:pPr lvl="0"/>
            <a:r>
              <a:rPr lang="en-US" sz="1200" kern="1200" baseline="0" dirty="0" smtClean="0">
                <a:solidFill>
                  <a:schemeClr val="tx1"/>
                </a:solidFill>
                <a:latin typeface="Arial" pitchFamily="-111" charset="0"/>
                <a:ea typeface="ＭＳ Ｐゴシック" pitchFamily="-111" charset="-128"/>
                <a:cs typeface="ＭＳ Ｐゴシック" pitchFamily="-111" charset="-128"/>
              </a:rPr>
              <a:t>Are things that pattern-based SA tools can catch, like formatting, naming conventions etc. </a:t>
            </a:r>
          </a:p>
          <a:p>
            <a:pPr lvl="0"/>
            <a:endParaRPr lang="en-US" sz="1200" kern="1200" baseline="0" dirty="0" smtClean="0">
              <a:solidFill>
                <a:schemeClr val="tx1"/>
              </a:solidFill>
              <a:latin typeface="Arial" pitchFamily="-111" charset="0"/>
              <a:ea typeface="ＭＳ Ｐゴシック" pitchFamily="-111" charset="-128"/>
              <a:cs typeface="ＭＳ Ｐゴシック" pitchFamily="-111" charset="-128"/>
            </a:endParaRPr>
          </a:p>
          <a:p>
            <a:pPr lvl="0"/>
            <a:r>
              <a:rPr lang="en-US" sz="1200" kern="1200" baseline="0" dirty="0" smtClean="0">
                <a:solidFill>
                  <a:schemeClr val="tx1"/>
                </a:solidFill>
                <a:latin typeface="Arial" pitchFamily="-111" charset="0"/>
                <a:ea typeface="ＭＳ Ｐゴシック" pitchFamily="-111" charset="-128"/>
                <a:cs typeface="ＭＳ Ｐゴシック" pitchFamily="-111" charset="-128"/>
              </a:rPr>
              <a:t>For example, in security you would code review the actual input validation method to see if it catches everything everyone can think of,</a:t>
            </a:r>
          </a:p>
          <a:p>
            <a:pPr lvl="0"/>
            <a:r>
              <a:rPr lang="en-US" sz="1200" kern="1200" baseline="0" dirty="0" smtClean="0">
                <a:solidFill>
                  <a:schemeClr val="tx1"/>
                </a:solidFill>
                <a:latin typeface="Arial" pitchFamily="-111" charset="0"/>
                <a:ea typeface="ＭＳ Ｐゴシック" pitchFamily="-111" charset="-128"/>
                <a:cs typeface="ＭＳ Ｐゴシック" pitchFamily="-111" charset="-128"/>
              </a:rPr>
              <a:t>But you wouldn’t waste time checking if input method are named properly, an automated tool should have already done that before the review.</a:t>
            </a:r>
            <a:endParaRPr lang="en-US" sz="1200" kern="1200" dirty="0" smtClean="0">
              <a:solidFill>
                <a:schemeClr val="tx1"/>
              </a:solidFill>
              <a:latin typeface="Arial" pitchFamily="-111" charset="0"/>
              <a:ea typeface="ＭＳ Ｐゴシック" pitchFamily="-111" charset="-128"/>
              <a:cs typeface="ＭＳ Ｐゴシック" pitchFamily="-111" charset="-128"/>
            </a:endParaRP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624A7F2B-4480-E145-A9A4-3A91C786099D}"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kern="1200" dirty="0" smtClean="0">
                <a:solidFill>
                  <a:schemeClr val="tx1"/>
                </a:solidFill>
                <a:latin typeface="Arial" pitchFamily="-111" charset="0"/>
                <a:ea typeface="ＭＳ Ｐゴシック" pitchFamily="-111" charset="-128"/>
                <a:cs typeface="ＭＳ Ｐゴシック" pitchFamily="-111" charset="-128"/>
              </a:rPr>
              <a:t>Perhaps the oldest version of static analysis is Metrics-based code scanners where we look at things like complexity or even simply number of lines or methods in a file. </a:t>
            </a:r>
          </a:p>
          <a:p>
            <a:pPr lvl="0"/>
            <a:r>
              <a:rPr lang="en-US" sz="1200" kern="1200" dirty="0" smtClean="0">
                <a:solidFill>
                  <a:schemeClr val="tx1"/>
                </a:solidFill>
                <a:latin typeface="Arial" pitchFamily="-111" charset="0"/>
                <a:ea typeface="ＭＳ Ｐゴシック" pitchFamily="-111" charset="-128"/>
                <a:cs typeface="ＭＳ Ｐゴシック" pitchFamily="-111" charset="-128"/>
              </a:rPr>
              <a:t>Some times when</a:t>
            </a:r>
            <a:r>
              <a:rPr lang="en-US" sz="1200" kern="1200" baseline="0" dirty="0" smtClean="0">
                <a:solidFill>
                  <a:schemeClr val="tx1"/>
                </a:solidFill>
                <a:latin typeface="Arial" pitchFamily="-111" charset="0"/>
                <a:ea typeface="ＭＳ Ｐゴシック" pitchFamily="-111" charset="-128"/>
                <a:cs typeface="ＭＳ Ｐゴシック" pitchFamily="-111" charset="-128"/>
              </a:rPr>
              <a:t> they people talk about metrics, they mean KLOC, or cyclic complexity, number of methods or classes thing like that.</a:t>
            </a:r>
            <a:endParaRPr lang="en-US" sz="1200" kern="1200" dirty="0" smtClean="0">
              <a:solidFill>
                <a:schemeClr val="tx1"/>
              </a:solidFill>
              <a:latin typeface="Arial" pitchFamily="-111" charset="0"/>
              <a:ea typeface="ＭＳ Ｐゴシック" pitchFamily="-111" charset="-128"/>
              <a:cs typeface="ＭＳ Ｐゴシック" pitchFamily="-111" charset="-128"/>
            </a:endParaRPr>
          </a:p>
          <a:p>
            <a:pPr lvl="0"/>
            <a:endParaRPr lang="en-US" sz="1200" kern="1200" dirty="0" smtClean="0">
              <a:solidFill>
                <a:schemeClr val="tx1"/>
              </a:solidFill>
              <a:latin typeface="Arial" pitchFamily="-111" charset="0"/>
              <a:ea typeface="ＭＳ Ｐゴシック" pitchFamily="-111" charset="-128"/>
              <a:cs typeface="ＭＳ Ｐゴシック" pitchFamily="-111" charset="-128"/>
            </a:endParaRPr>
          </a:p>
          <a:p>
            <a:endParaRPr lang="en-US" dirty="0"/>
          </a:p>
        </p:txBody>
      </p:sp>
      <p:sp>
        <p:nvSpPr>
          <p:cNvPr id="4" name="Slide Number Placeholder 3"/>
          <p:cNvSpPr>
            <a:spLocks noGrp="1"/>
          </p:cNvSpPr>
          <p:nvPr>
            <p:ph type="sldNum" sz="quarter" idx="10"/>
          </p:nvPr>
        </p:nvSpPr>
        <p:spPr/>
        <p:txBody>
          <a:bodyPr/>
          <a:lstStyle/>
          <a:p>
            <a:pPr>
              <a:defRPr/>
            </a:pPr>
            <a:fld id="{624A7F2B-4480-E145-A9A4-3A91C786099D}" type="slidenum">
              <a:rPr lang="en-US" smtClean="0"/>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8FA499-B15F-FF48-8ADB-2537171E75AA}" type="slidenum">
              <a:rPr lang="en-US"/>
              <a:pPr/>
              <a:t>20</a:t>
            </a:fld>
            <a:endParaRPr lang="en-US"/>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p:txBody>
          <a:bodyPr/>
          <a:lstStyle/>
          <a:p>
            <a:endParaRPr lang="en-US" dirty="0" smtClean="0"/>
          </a:p>
          <a:p>
            <a:r>
              <a:rPr lang="en-US" dirty="0" smtClean="0"/>
              <a:t>Want to give you example in IDE, you</a:t>
            </a:r>
            <a:r>
              <a:rPr lang="en-US" baseline="0" dirty="0" smtClean="0"/>
              <a:t> probably have seen this before. This is Eclipse. If you use </a:t>
            </a:r>
            <a:r>
              <a:rPr lang="en-US" baseline="0" dirty="0" err="1" smtClean="0"/>
              <a:t>NetBeans</a:t>
            </a:r>
            <a:r>
              <a:rPr lang="en-US" baseline="0" dirty="0" smtClean="0"/>
              <a:t> or Visual Studio. It looks very similar like this anyway. On left, I have list of files and project and the middle I have code etc…</a:t>
            </a:r>
          </a:p>
          <a:p>
            <a:r>
              <a:rPr lang="en-US" baseline="0" dirty="0" smtClean="0"/>
              <a:t>On bottom, I have a view that lists all my static analysis violations from tool. I can really click on to find out what the violations are. At the right, I have a window with my list of tasks that I’m supposedly working on.</a:t>
            </a:r>
            <a:endParaRPr lang="en-US" dirty="0" smtClean="0"/>
          </a:p>
          <a:p>
            <a:endParaRPr lang="en-US" dirty="0" smtClean="0"/>
          </a:p>
          <a:p>
            <a:r>
              <a:rPr lang="en-US" dirty="0" smtClean="0"/>
              <a:t>My</a:t>
            </a:r>
            <a:r>
              <a:rPr lang="en-US" baseline="0" dirty="0" smtClean="0"/>
              <a:t> results deliver like anything I do inside of my IDE. I don’t have to learn anything special to use it or dealing with separate tools.</a:t>
            </a:r>
          </a:p>
          <a:p>
            <a:r>
              <a:rPr lang="en-US" baseline="0" dirty="0" smtClean="0"/>
              <a:t>I’ve seen some extreme company doing developing code in one tool, build the code from another tool and accessing source control from another tool and run static analysis from other tool…</a:t>
            </a:r>
          </a:p>
          <a:p>
            <a:r>
              <a:rPr lang="en-US" baseline="0" dirty="0" smtClean="0"/>
              <a:t>Actually have to gather up all data and put into another graphical tool. Guess what? It takes tons of time. It may look like very mature process but it could cost a lot on production.</a:t>
            </a:r>
          </a:p>
          <a:p>
            <a:r>
              <a:rPr lang="en-US" dirty="0" smtClean="0"/>
              <a:t>Single</a:t>
            </a:r>
            <a:r>
              <a:rPr lang="en-US" baseline="0" dirty="0" smtClean="0"/>
              <a:t> uniform IDE will give you develop, build, test, review all in one place would give much simplicity and keep developers in focus for their tasks.</a:t>
            </a:r>
          </a:p>
          <a:p>
            <a:endParaRPr lang="en-US" dirty="0" smtClean="0"/>
          </a:p>
          <a:p>
            <a:r>
              <a:rPr lang="en-US" dirty="0" smtClean="0"/>
              <a:t>From IDE, you can easily</a:t>
            </a:r>
            <a:r>
              <a:rPr lang="en-US" baseline="0" dirty="0" smtClean="0"/>
              <a:t> access violations with file and line number and open up the line to review and quickly fix and check in to source control to update.</a:t>
            </a:r>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EBA80C2-82A3-3944-B20F-9AA982864564}" type="slidenum">
              <a:rPr lang="en-US" smtClean="0"/>
              <a:pPr/>
              <a:t>21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Give Attendees a closer look at the control panel</a:t>
            </a:r>
            <a:r>
              <a:rPr lang="en-US" baseline="0" dirty="0" smtClean="0"/>
              <a:t> and how they can participate.  Text may be adjusted to suit your event needs.</a:t>
            </a:r>
            <a:endParaRPr lang="en-US"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Note:</a:t>
            </a:r>
            <a:r>
              <a:rPr lang="en-US" b="0" baseline="0" dirty="0" smtClean="0"/>
              <a:t> Hand Raising is enabled (see slide 3)</a:t>
            </a:r>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t>Visit the “Options” menu in the Organizer control panel a check to allow attendees to Raise Hands.</a:t>
            </a:r>
            <a:endParaRPr lang="en-US" dirty="0" smtClean="0"/>
          </a:p>
          <a:p>
            <a:endParaRPr lang="en-US" dirty="0"/>
          </a:p>
        </p:txBody>
      </p:sp>
      <p:sp>
        <p:nvSpPr>
          <p:cNvPr id="4" name="Slide Number Placeholder 3"/>
          <p:cNvSpPr>
            <a:spLocks noGrp="1"/>
          </p:cNvSpPr>
          <p:nvPr>
            <p:ph type="sldNum" sz="quarter" idx="10"/>
          </p:nvPr>
        </p:nvSpPr>
        <p:spPr/>
        <p:txBody>
          <a:bodyPr/>
          <a:lstStyle/>
          <a:p>
            <a:fld id="{DE5069A1-15D4-42C4-BA7D-D53ABF512BC2}" type="slidenum">
              <a:rPr lang="en-US" smtClean="0"/>
              <a:pPr/>
              <a:t>2</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30062771"/>
      </p:ext>
    </p:extLst>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EBA80C2-82A3-3944-B20F-9AA982864564}" type="slidenum">
              <a:rPr lang="en-US" smtClean="0"/>
              <a:pPr/>
              <a:t>22</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EBA80C2-82A3-3944-B20F-9AA982864564}" type="slidenum">
              <a:rPr lang="en-US" smtClean="0"/>
              <a:pPr/>
              <a:t>24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7D692D-DA86-5E4B-8D1E-64AC9915B0F5}" type="slidenum">
              <a:rPr lang="en-US"/>
              <a:pPr/>
              <a:t>3</a:t>
            </a:fld>
            <a:endParaRPr lang="en-US"/>
          </a:p>
        </p:txBody>
      </p:sp>
      <p:sp>
        <p:nvSpPr>
          <p:cNvPr id="101378" name="Rectangle 2"/>
          <p:cNvSpPr>
            <a:spLocks noGrp="1" noRot="1" noChangeAspect="1" noChangeArrowheads="1" noTextEdit="1"/>
          </p:cNvSpPr>
          <p:nvPr>
            <p:ph type="sldImg"/>
          </p:nvPr>
        </p:nvSpPr>
        <p:spPr>
          <a:xfrm>
            <a:off x="1095375" y="676275"/>
            <a:ext cx="4605338" cy="3454400"/>
          </a:xfrm>
          <a:ln/>
        </p:spPr>
      </p:sp>
      <p:sp>
        <p:nvSpPr>
          <p:cNvPr id="101379" name="Rectangle 3"/>
          <p:cNvSpPr>
            <a:spLocks noGrp="1" noChangeArrowheads="1"/>
          </p:cNvSpPr>
          <p:nvPr>
            <p:ph type="body" idx="1"/>
          </p:nvPr>
        </p:nvSpPr>
        <p:spPr>
          <a:xfrm>
            <a:off x="895350" y="4356100"/>
            <a:ext cx="5083175" cy="4129088"/>
          </a:xfrm>
        </p:spPr>
        <p:txBody>
          <a:bodyPr/>
          <a:lstStyle/>
          <a:p>
            <a:pPr lvl="0"/>
            <a:r>
              <a:rPr lang="en-US" sz="1200" kern="1200" dirty="0" smtClean="0">
                <a:solidFill>
                  <a:schemeClr val="tx1"/>
                </a:solidFill>
                <a:latin typeface="Arial" pitchFamily="-111" charset="0"/>
                <a:ea typeface="ＭＳ Ｐゴシック" pitchFamily="-111" charset="-128"/>
                <a:cs typeface="+mn-cs"/>
              </a:rPr>
              <a:t>So really brief, about Parasoft: Parasoft was founded in 1987.</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Arial" pitchFamily="-111" charset="0"/>
                <a:ea typeface="ＭＳ Ｐゴシック" pitchFamily="-111" charset="-128"/>
                <a:cs typeface="ＭＳ Ｐゴシック" pitchFamily="-111" charset="-128"/>
              </a:rPr>
              <a:t>We’ve been building static analysis tools since 1994</a:t>
            </a:r>
            <a:r>
              <a:rPr lang="en-US" sz="1200" kern="1200" baseline="0" dirty="0" smtClean="0">
                <a:solidFill>
                  <a:schemeClr val="tx1"/>
                </a:solidFill>
                <a:latin typeface="Arial" pitchFamily="-111" charset="0"/>
                <a:ea typeface="ＭＳ Ｐゴシック" pitchFamily="-111" charset="-128"/>
                <a:cs typeface="ＭＳ Ｐゴシック" pitchFamily="-111" charset="-128"/>
              </a:rPr>
              <a:t> so we know a lot of experience and we are quite good at it.</a:t>
            </a:r>
            <a:endParaRPr lang="en-US" sz="1200" kern="1200" dirty="0" smtClean="0">
              <a:solidFill>
                <a:schemeClr val="tx1"/>
              </a:solidFill>
              <a:latin typeface="Arial" pitchFamily="-111" charset="0"/>
              <a:ea typeface="ＭＳ Ｐゴシック" pitchFamily="-111" charset="-128"/>
              <a:cs typeface="+mn-cs"/>
            </a:endParaRPr>
          </a:p>
          <a:p>
            <a:pPr lvl="0"/>
            <a:r>
              <a:rPr lang="en-US" sz="1200" kern="1200" dirty="0" smtClean="0">
                <a:solidFill>
                  <a:schemeClr val="tx1"/>
                </a:solidFill>
                <a:latin typeface="Arial" pitchFamily="-111" charset="0"/>
                <a:ea typeface="ＭＳ Ｐゴシック" pitchFamily="-111" charset="-128"/>
                <a:cs typeface="+mn-cs"/>
              </a:rPr>
              <a:t>We’ve got 27</a:t>
            </a:r>
            <a:r>
              <a:rPr lang="en-US" sz="1200" kern="1200" baseline="0" dirty="0" smtClean="0">
                <a:solidFill>
                  <a:schemeClr val="tx1"/>
                </a:solidFill>
                <a:latin typeface="Arial" pitchFamily="-111" charset="0"/>
                <a:ea typeface="ＭＳ Ｐゴシック" pitchFamily="-111" charset="-128"/>
                <a:cs typeface="+mn-cs"/>
              </a:rPr>
              <a:t> </a:t>
            </a:r>
            <a:r>
              <a:rPr lang="en-US" sz="1200" kern="1200" dirty="0" smtClean="0">
                <a:solidFill>
                  <a:schemeClr val="tx1"/>
                </a:solidFill>
                <a:latin typeface="Arial" pitchFamily="-111" charset="0"/>
                <a:ea typeface="ＭＳ Ｐゴシック" pitchFamily="-111" charset="-128"/>
                <a:cs typeface="+mn-cs"/>
              </a:rPr>
              <a:t>patents around various automated quality processes.</a:t>
            </a:r>
          </a:p>
          <a:p>
            <a:pPr lvl="0"/>
            <a:r>
              <a:rPr lang="en-US" sz="1200" kern="1200" dirty="0" smtClean="0">
                <a:solidFill>
                  <a:schemeClr val="tx1"/>
                </a:solidFill>
                <a:latin typeface="Arial" pitchFamily="-111" charset="0"/>
                <a:ea typeface="ＭＳ Ｐゴシック" pitchFamily="-111" charset="-128"/>
                <a:cs typeface="+mn-cs"/>
              </a:rPr>
              <a:t>Our core focus</a:t>
            </a:r>
            <a:r>
              <a:rPr lang="en-US" sz="1200" kern="1200" baseline="0" dirty="0" smtClean="0">
                <a:solidFill>
                  <a:schemeClr val="tx1"/>
                </a:solidFill>
                <a:latin typeface="Arial" pitchFamily="-111" charset="0"/>
                <a:ea typeface="ＭＳ Ｐゴシック" pitchFamily="-111" charset="-128"/>
                <a:cs typeface="+mn-cs"/>
              </a:rPr>
              <a:t> is looking into development process and find area where we can automate the process to free the human up. </a:t>
            </a:r>
          </a:p>
          <a:p>
            <a:pPr lvl="0"/>
            <a:r>
              <a:rPr lang="en-US" sz="1200" kern="1200" baseline="0" dirty="0" smtClean="0">
                <a:solidFill>
                  <a:schemeClr val="tx1"/>
                </a:solidFill>
                <a:latin typeface="Arial" pitchFamily="-111" charset="0"/>
                <a:ea typeface="ＭＳ Ｐゴシック" pitchFamily="-111" charset="-128"/>
                <a:cs typeface="+mn-cs"/>
              </a:rPr>
              <a:t>To do in a such clever way to do so, that drive human away from boring work and human can focus and perform more difficult and important tasks.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Arial" pitchFamily="-111" charset="0"/>
                <a:ea typeface="ＭＳ Ｐゴシック" pitchFamily="-111" charset="-128"/>
                <a:cs typeface="ＭＳ Ｐゴシック" pitchFamily="-111" charset="-128"/>
              </a:rPr>
              <a:t>This is a list of some of the things we have; policy management static analysis… unit testing and runtime analysis, protocol testing, functional testing etc so…</a:t>
            </a:r>
          </a:p>
          <a:p>
            <a:endParaRPr lang="en-US" sz="1200" kern="1200" baseline="0" dirty="0" smtClean="0">
              <a:solidFill>
                <a:schemeClr val="tx1"/>
              </a:solidFill>
              <a:latin typeface="Arial" pitchFamily="-111" charset="0"/>
              <a:ea typeface="ＭＳ Ｐゴシック" pitchFamily="-111" charset="-128"/>
              <a:cs typeface="ＭＳ Ｐゴシック" pitchFamily="-111" charset="-128"/>
            </a:endParaRPr>
          </a:p>
          <a:p>
            <a:r>
              <a:rPr lang="en-US" sz="1200" kern="1200" dirty="0" smtClean="0">
                <a:solidFill>
                  <a:schemeClr val="tx1"/>
                </a:solidFill>
                <a:latin typeface="Arial" pitchFamily="-111" charset="0"/>
                <a:ea typeface="ＭＳ Ｐゴシック" pitchFamily="-111" charset="-128"/>
                <a:cs typeface="ＭＳ Ｐゴシック" pitchFamily="-111" charset="-128"/>
              </a:rPr>
              <a:t>I’m sure you all know how to access our website so feel free to go there and poke around and if you have any questions, we’ll be happy to answer them</a:t>
            </a:r>
            <a:endParaRPr lang="en-US" sz="1200" kern="1200" baseline="0" dirty="0" smtClean="0">
              <a:solidFill>
                <a:schemeClr val="tx1"/>
              </a:solidFill>
              <a:latin typeface="Arial" pitchFamily="-111" charset="0"/>
              <a:ea typeface="ＭＳ Ｐゴシック" pitchFamily="-111" charset="-128"/>
              <a:cs typeface="ＭＳ Ｐゴシック" pitchFamily="-111" charset="-128"/>
            </a:endParaRPr>
          </a:p>
          <a:p>
            <a:endParaRPr lang="en-US" sz="1200" kern="1200" baseline="0" dirty="0" smtClean="0">
              <a:solidFill>
                <a:schemeClr val="tx1"/>
              </a:solidFill>
              <a:latin typeface="Arial" pitchFamily="-111" charset="0"/>
              <a:ea typeface="ＭＳ Ｐゴシック" pitchFamily="-111" charset="-128"/>
              <a:cs typeface="ＭＳ Ｐゴシック" pitchFamily="-111" charset="-128"/>
            </a:endParaRPr>
          </a:p>
          <a:p>
            <a:r>
              <a:rPr lang="en-US" sz="1200" kern="1200" baseline="0" dirty="0" smtClean="0">
                <a:solidFill>
                  <a:schemeClr val="tx1"/>
                </a:solidFill>
                <a:latin typeface="Arial" pitchFamily="-111" charset="0"/>
                <a:ea typeface="ＭＳ Ｐゴシック" pitchFamily="-111" charset="-128"/>
                <a:cs typeface="ＭＳ Ｐゴシック" pitchFamily="-111" charset="-128"/>
              </a:rPr>
              <a:t>That’s all what I want to explain what Parasoft does. Hopefully that wasn’t too painful for you.</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624A7F2B-4480-E145-A9A4-3A91C786099D}" type="slidenum">
              <a:rPr lang="en-US" smtClean="0"/>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dirty="0" err="1" smtClean="0">
                <a:solidFill>
                  <a:schemeClr val="tx1"/>
                </a:solidFill>
                <a:latin typeface="+mn-lt"/>
                <a:ea typeface="+mn-ea"/>
                <a:cs typeface="+mn-cs"/>
              </a:rPr>
              <a:t>sa</a:t>
            </a:r>
            <a:r>
              <a:rPr lang="en-US" sz="1200" kern="1200" dirty="0" smtClean="0">
                <a:solidFill>
                  <a:schemeClr val="tx1"/>
                </a:solidFill>
                <a:latin typeface="+mn-lt"/>
                <a:ea typeface="+mn-ea"/>
                <a:cs typeface="+mn-cs"/>
              </a:rPr>
              <a:t> is just one part of dev testing - talk about others we support like peer review, UT, metrics, etc</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5C38BE4B-D0FD-A442-950F-F6FA6597B904}"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EBA80C2-82A3-3944-B20F-9AA982864564}"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Arial" charset="0"/>
                <a:ea typeface="+mn-ea"/>
                <a:cs typeface="+mn-cs"/>
              </a:rPr>
              <a:t>fails because of lack of true process approach</a:t>
            </a:r>
          </a:p>
          <a:p>
            <a:endParaRPr lang="en-US" sz="1200" kern="1200" dirty="0" smtClean="0">
              <a:solidFill>
                <a:schemeClr val="tx1"/>
              </a:solidFill>
              <a:latin typeface="Arial" charset="0"/>
              <a:ea typeface="+mn-ea"/>
              <a:cs typeface="+mn-cs"/>
            </a:endParaRPr>
          </a:p>
          <a:p>
            <a:r>
              <a:rPr lang="en-US" sz="1200" kern="1200" dirty="0" smtClean="0">
                <a:solidFill>
                  <a:schemeClr val="tx1"/>
                </a:solidFill>
                <a:latin typeface="Arial" charset="0"/>
                <a:ea typeface="+mn-ea"/>
                <a:cs typeface="+mn-cs"/>
              </a:rPr>
              <a:t>promotes process;  captures business expectations</a:t>
            </a:r>
          </a:p>
          <a:p>
            <a:endParaRPr lang="en-US" sz="1200" kern="1200" dirty="0" smtClean="0">
              <a:solidFill>
                <a:schemeClr val="tx1"/>
              </a:solidFill>
              <a:latin typeface="Arial" charset="0"/>
              <a:ea typeface="+mn-ea"/>
              <a:cs typeface="+mn-cs"/>
            </a:endParaRPr>
          </a:p>
          <a:p>
            <a:r>
              <a:rPr lang="en-US" sz="1200" kern="1200" dirty="0" smtClean="0">
                <a:solidFill>
                  <a:schemeClr val="tx1"/>
                </a:solidFill>
                <a:latin typeface="Arial" charset="0"/>
                <a:ea typeface="+mn-ea"/>
                <a:cs typeface="+mn-cs"/>
              </a:rPr>
              <a:t>problem is two missing components </a:t>
            </a:r>
          </a:p>
          <a:p>
            <a:pPr>
              <a:buFontTx/>
              <a:buChar char="-"/>
            </a:pPr>
            <a:r>
              <a:rPr lang="en-US" sz="1200" kern="1200" dirty="0" smtClean="0">
                <a:solidFill>
                  <a:schemeClr val="tx1"/>
                </a:solidFill>
                <a:latin typeface="Arial" charset="0"/>
                <a:ea typeface="+mn-ea"/>
                <a:cs typeface="+mn-cs"/>
              </a:rPr>
              <a:t>perspective of process</a:t>
            </a:r>
          </a:p>
          <a:p>
            <a:pPr>
              <a:buFontTx/>
              <a:buChar char="-"/>
            </a:pPr>
            <a:r>
              <a:rPr lang="en-US" sz="1200" kern="1200" dirty="0" smtClean="0">
                <a:solidFill>
                  <a:schemeClr val="tx1"/>
                </a:solidFill>
                <a:latin typeface="Arial" charset="0"/>
                <a:ea typeface="+mn-ea"/>
                <a:cs typeface="+mn-cs"/>
              </a:rPr>
              <a:t>and joining mgmt expectations to dev </a:t>
            </a:r>
            <a:endParaRPr lang="en-US" dirty="0" smtClean="0"/>
          </a:p>
          <a:p>
            <a:endParaRPr lang="en-US" dirty="0"/>
          </a:p>
        </p:txBody>
      </p:sp>
      <p:sp>
        <p:nvSpPr>
          <p:cNvPr id="4" name="Slide Number Placeholder 3"/>
          <p:cNvSpPr>
            <a:spLocks noGrp="1"/>
          </p:cNvSpPr>
          <p:nvPr>
            <p:ph type="sldNum" sz="quarter" idx="10"/>
          </p:nvPr>
        </p:nvSpPr>
        <p:spPr/>
        <p:txBody>
          <a:bodyPr/>
          <a:lstStyle/>
          <a:p>
            <a:fld id="{4EBA80C2-82A3-3944-B20F-9AA982864564}"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507E863-1DE5-724D-A87A-EB00D12D5405}" type="slidenum">
              <a:rPr lang="en-US"/>
              <a:pPr/>
              <a:t>8</a:t>
            </a:fld>
            <a:endParaRPr lang="en-US"/>
          </a:p>
        </p:txBody>
      </p:sp>
      <p:sp>
        <p:nvSpPr>
          <p:cNvPr id="834562" name="Rectangle 2"/>
          <p:cNvSpPr>
            <a:spLocks noGrp="1" noRot="1" noChangeAspect="1" noChangeArrowheads="1" noTextEdit="1"/>
          </p:cNvSpPr>
          <p:nvPr>
            <p:ph type="sldImg"/>
          </p:nvPr>
        </p:nvSpPr>
        <p:spPr bwMode="auto">
          <a:xfrm>
            <a:off x="1096963" y="676275"/>
            <a:ext cx="4605337" cy="3454400"/>
          </a:xfrm>
          <a:prstGeom prst="rect">
            <a:avLst/>
          </a:prstGeom>
          <a:solidFill>
            <a:srgbClr val="FFFFFF"/>
          </a:solidFill>
          <a:ln>
            <a:solidFill>
              <a:srgbClr val="000000"/>
            </a:solidFill>
            <a:miter lim="800000"/>
            <a:headEnd/>
            <a:tailEnd/>
          </a:ln>
        </p:spPr>
      </p:sp>
      <p:sp>
        <p:nvSpPr>
          <p:cNvPr id="834563" name="Rectangle 3"/>
          <p:cNvSpPr>
            <a:spLocks noGrp="1" noChangeArrowheads="1"/>
          </p:cNvSpPr>
          <p:nvPr>
            <p:ph type="body" idx="1"/>
          </p:nvPr>
        </p:nvSpPr>
        <p:spPr bwMode="auto">
          <a:xfrm>
            <a:off x="894522" y="4353393"/>
            <a:ext cx="5082934" cy="4130103"/>
          </a:xfrm>
          <a:prstGeom prst="rect">
            <a:avLst/>
          </a:prstGeom>
          <a:solidFill>
            <a:srgbClr val="FFFFFF"/>
          </a:solidFill>
          <a:ln>
            <a:solidFill>
              <a:srgbClr val="000000"/>
            </a:solidFill>
            <a:miter lim="800000"/>
            <a:headEnd/>
            <a:tailEnd/>
          </a:ln>
        </p:spPr>
        <p:txBody>
          <a:bodyPr>
            <a:prstTxWarp prst="textNoShape">
              <a:avLst/>
            </a:prstTxWarp>
          </a:bodyPr>
          <a:lstStyle/>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0F02062-4F9C-F549-A722-80E5873AD7FB}" type="slidenum">
              <a:rPr lang="en-US"/>
              <a:pPr/>
              <a:t>9</a:t>
            </a:fld>
            <a:endParaRPr lang="en-US"/>
          </a:p>
        </p:txBody>
      </p:sp>
      <p:sp>
        <p:nvSpPr>
          <p:cNvPr id="836610" name="Rectangle 2"/>
          <p:cNvSpPr>
            <a:spLocks noGrp="1" noRot="1" noChangeAspect="1" noChangeArrowheads="1" noTextEdit="1"/>
          </p:cNvSpPr>
          <p:nvPr>
            <p:ph type="sldImg"/>
          </p:nvPr>
        </p:nvSpPr>
        <p:spPr bwMode="auto">
          <a:xfrm>
            <a:off x="1110388" y="676119"/>
            <a:ext cx="4579764" cy="3453984"/>
          </a:xfrm>
          <a:prstGeom prst="rect">
            <a:avLst/>
          </a:prstGeom>
          <a:solidFill>
            <a:srgbClr val="FFFFFF"/>
          </a:solidFill>
          <a:ln>
            <a:solidFill>
              <a:srgbClr val="000000"/>
            </a:solidFill>
            <a:miter lim="800000"/>
            <a:headEnd/>
            <a:tailEnd/>
          </a:ln>
        </p:spPr>
      </p:sp>
      <p:sp>
        <p:nvSpPr>
          <p:cNvPr id="836611" name="Rectangle 3"/>
          <p:cNvSpPr>
            <a:spLocks noGrp="1" noChangeArrowheads="1"/>
          </p:cNvSpPr>
          <p:nvPr>
            <p:ph type="body" idx="1"/>
          </p:nvPr>
        </p:nvSpPr>
        <p:spPr bwMode="auto">
          <a:xfrm>
            <a:off x="894522" y="4353393"/>
            <a:ext cx="5082934" cy="4130103"/>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Slajd tytułowy">
    <p:spTree>
      <p:nvGrpSpPr>
        <p:cNvPr id="1" name=""/>
        <p:cNvGrpSpPr/>
        <p:nvPr/>
      </p:nvGrpSpPr>
      <p:grpSpPr>
        <a:xfrm>
          <a:off x="0" y="0"/>
          <a:ext cx="0" cy="0"/>
          <a:chOff x="0" y="0"/>
          <a:chExt cx="0" cy="0"/>
        </a:xfrm>
      </p:grpSpPr>
      <p:pic>
        <p:nvPicPr>
          <p:cNvPr id="4" name="Obraz 6" descr="template_PPT_BLUE.pn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6146" name="Rectangle 2"/>
          <p:cNvSpPr>
            <a:spLocks noGrp="1" noChangeArrowheads="1"/>
          </p:cNvSpPr>
          <p:nvPr>
            <p:ph type="ctrTitle"/>
          </p:nvPr>
        </p:nvSpPr>
        <p:spPr>
          <a:xfrm>
            <a:off x="914400" y="2971800"/>
            <a:ext cx="6553200" cy="1524000"/>
          </a:xfrm>
        </p:spPr>
        <p:txBody>
          <a:bodyPr/>
          <a:lstStyle>
            <a:lvl1pPr>
              <a:defRPr sz="2400"/>
            </a:lvl1pPr>
          </a:lstStyle>
          <a:p>
            <a:r>
              <a:rPr lang="pl-PL" smtClean="0"/>
              <a:t>Kliknij, aby edytować styl</a:t>
            </a:r>
            <a:endParaRPr lang="en-US" dirty="0"/>
          </a:p>
        </p:txBody>
      </p:sp>
      <p:sp>
        <p:nvSpPr>
          <p:cNvPr id="6147" name="Rectangle 3"/>
          <p:cNvSpPr>
            <a:spLocks noGrp="1" noChangeArrowheads="1"/>
          </p:cNvSpPr>
          <p:nvPr>
            <p:ph type="subTitle" idx="1"/>
          </p:nvPr>
        </p:nvSpPr>
        <p:spPr>
          <a:xfrm>
            <a:off x="1066800" y="4800600"/>
            <a:ext cx="6324600" cy="990600"/>
          </a:xfrm>
        </p:spPr>
        <p:txBody>
          <a:bodyPr/>
          <a:lstStyle>
            <a:lvl1pPr marL="0" indent="0" algn="ctr">
              <a:buFont typeface="Wingdings" pitchFamily="2" charset="2"/>
              <a:buNone/>
              <a:defRPr sz="1800">
                <a:solidFill>
                  <a:schemeClr val="bg1"/>
                </a:solidFill>
              </a:defRPr>
            </a:lvl1pPr>
          </a:lstStyle>
          <a:p>
            <a:r>
              <a:rPr lang="pl-PL" smtClean="0"/>
              <a:t>Kliknij, aby edytować styl wzorca podtytułu</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5"/>
          <p:cNvSpPr>
            <a:spLocks noGrp="1" noChangeArrowheads="1"/>
          </p:cNvSpPr>
          <p:nvPr>
            <p:ph type="ftr" sz="quarter" idx="10"/>
          </p:nvPr>
        </p:nvSpPr>
        <p:spPr/>
        <p:txBody>
          <a:bodyPr/>
          <a:lstStyle>
            <a:lvl1pPr>
              <a:defRPr/>
            </a:lvl1pPr>
          </a:lstStyle>
          <a:p>
            <a:pPr>
              <a:defRPr/>
            </a:pPr>
            <a:r>
              <a:rPr lang="en-US"/>
              <a:t>Parasoft Proprietary and Confidential</a:t>
            </a:r>
          </a:p>
        </p:txBody>
      </p:sp>
      <p:sp>
        <p:nvSpPr>
          <p:cNvPr id="5" name="Rectangle 6"/>
          <p:cNvSpPr>
            <a:spLocks noGrp="1" noChangeArrowheads="1"/>
          </p:cNvSpPr>
          <p:nvPr>
            <p:ph type="sldNum" sz="quarter" idx="11"/>
          </p:nvPr>
        </p:nvSpPr>
        <p:spPr/>
        <p:txBody>
          <a:bodyPr/>
          <a:lstStyle>
            <a:lvl1pPr>
              <a:defRPr/>
            </a:lvl1pPr>
          </a:lstStyle>
          <a:p>
            <a:fld id="{8A0D8B3D-B57F-FE41-8B41-E4F5E0FACF75}"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152400"/>
            <a:ext cx="2057400" cy="6019800"/>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152400"/>
            <a:ext cx="6019800" cy="6019800"/>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5"/>
          <p:cNvSpPr>
            <a:spLocks noGrp="1" noChangeArrowheads="1"/>
          </p:cNvSpPr>
          <p:nvPr>
            <p:ph type="ftr" sz="quarter" idx="10"/>
          </p:nvPr>
        </p:nvSpPr>
        <p:spPr/>
        <p:txBody>
          <a:bodyPr/>
          <a:lstStyle>
            <a:lvl1pPr>
              <a:defRPr/>
            </a:lvl1pPr>
          </a:lstStyle>
          <a:p>
            <a:pPr>
              <a:defRPr/>
            </a:pPr>
            <a:r>
              <a:rPr lang="en-US"/>
              <a:t>Parasoft Proprietary and Confidential</a:t>
            </a:r>
          </a:p>
        </p:txBody>
      </p:sp>
      <p:sp>
        <p:nvSpPr>
          <p:cNvPr id="5" name="Rectangle 6"/>
          <p:cNvSpPr>
            <a:spLocks noGrp="1" noChangeArrowheads="1"/>
          </p:cNvSpPr>
          <p:nvPr>
            <p:ph type="sldNum" sz="quarter" idx="11"/>
          </p:nvPr>
        </p:nvSpPr>
        <p:spPr/>
        <p:txBody>
          <a:bodyPr/>
          <a:lstStyle>
            <a:lvl1pPr>
              <a:defRPr/>
            </a:lvl1pPr>
          </a:lstStyle>
          <a:p>
            <a:fld id="{7982F995-C1D3-3645-A22F-09FA4C511B79}"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95400" y="152400"/>
            <a:ext cx="6096000" cy="457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828800"/>
            <a:ext cx="40386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8800"/>
            <a:ext cx="40386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0" y="6337300"/>
            <a:ext cx="2895600" cy="307975"/>
          </a:xfrm>
        </p:spPr>
        <p:txBody>
          <a:bodyPr/>
          <a:lstStyle>
            <a:lvl1pPr>
              <a:defRPr smtClean="0"/>
            </a:lvl1pPr>
          </a:lstStyle>
          <a:p>
            <a:r>
              <a:rPr lang="en-US"/>
              <a:t>Parasoft Proprietary and Confidential</a:t>
            </a:r>
          </a:p>
          <a:p>
            <a:endParaRPr lang="en-US"/>
          </a:p>
        </p:txBody>
      </p:sp>
      <p:sp>
        <p:nvSpPr>
          <p:cNvPr id="6" name="Slide Number Placeholder 5"/>
          <p:cNvSpPr>
            <a:spLocks noGrp="1"/>
          </p:cNvSpPr>
          <p:nvPr>
            <p:ph type="sldNum" sz="quarter" idx="11"/>
          </p:nvPr>
        </p:nvSpPr>
        <p:spPr>
          <a:xfrm>
            <a:off x="6553200" y="6245225"/>
            <a:ext cx="2133600" cy="307975"/>
          </a:xfrm>
        </p:spPr>
        <p:txBody>
          <a:bodyPr/>
          <a:lstStyle>
            <a:lvl1pPr>
              <a:defRPr smtClean="0"/>
            </a:lvl1pPr>
          </a:lstStyle>
          <a:p>
            <a:fld id="{899072C7-E802-414B-97AD-BC52859BB721}"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Chart">
  <p:cSld name="Tytuł, tekst i wykres">
    <p:spTree>
      <p:nvGrpSpPr>
        <p:cNvPr id="1" name=""/>
        <p:cNvGrpSpPr/>
        <p:nvPr/>
      </p:nvGrpSpPr>
      <p:grpSpPr>
        <a:xfrm>
          <a:off x="0" y="0"/>
          <a:ext cx="0" cy="0"/>
          <a:chOff x="0" y="0"/>
          <a:chExt cx="0" cy="0"/>
        </a:xfrm>
      </p:grpSpPr>
      <p:sp>
        <p:nvSpPr>
          <p:cNvPr id="2" name="Tytuł 1"/>
          <p:cNvSpPr>
            <a:spLocks noGrp="1"/>
          </p:cNvSpPr>
          <p:nvPr>
            <p:ph type="title"/>
          </p:nvPr>
        </p:nvSpPr>
        <p:spPr>
          <a:xfrm>
            <a:off x="1295401" y="-92075"/>
            <a:ext cx="6092825" cy="944563"/>
          </a:xfrm>
        </p:spPr>
        <p:txBody>
          <a:bodyPr/>
          <a:lstStyle/>
          <a:p>
            <a:r>
              <a:rPr lang="pl-PL" smtClean="0"/>
              <a:t>Kliknij, aby edytować styl</a:t>
            </a:r>
            <a:endParaRPr lang="en-US"/>
          </a:p>
        </p:txBody>
      </p:sp>
      <p:sp>
        <p:nvSpPr>
          <p:cNvPr id="3" name="Symbol zastępczy tekstu 2"/>
          <p:cNvSpPr>
            <a:spLocks noGrp="1"/>
          </p:cNvSpPr>
          <p:nvPr>
            <p:ph type="body" sz="half" idx="1"/>
          </p:nvPr>
        </p:nvSpPr>
        <p:spPr>
          <a:xfrm>
            <a:off x="457201" y="1828800"/>
            <a:ext cx="4037013" cy="4340225"/>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Symbol zastępczy wykresu 3"/>
          <p:cNvSpPr>
            <a:spLocks noGrp="1"/>
          </p:cNvSpPr>
          <p:nvPr>
            <p:ph type="chart" sz="half" idx="2"/>
          </p:nvPr>
        </p:nvSpPr>
        <p:spPr>
          <a:xfrm>
            <a:off x="4646613" y="1828800"/>
            <a:ext cx="4037012" cy="4340225"/>
          </a:xfrm>
        </p:spPr>
        <p:txBody>
          <a:bodyPr/>
          <a:lstStyle/>
          <a:p>
            <a:pPr lvl="0"/>
            <a:endParaRPr lang="en-US" noProof="0" smtClean="0"/>
          </a:p>
        </p:txBody>
      </p:sp>
      <p:sp>
        <p:nvSpPr>
          <p:cNvPr id="5" name="Rectangle 12"/>
          <p:cNvSpPr>
            <a:spLocks noGrp="1" noChangeArrowheads="1"/>
          </p:cNvSpPr>
          <p:nvPr>
            <p:ph type="ftr" idx="10"/>
          </p:nvPr>
        </p:nvSpPr>
        <p:spPr/>
        <p:txBody>
          <a:bodyPr/>
          <a:lstStyle>
            <a:lvl1pPr>
              <a:defRPr>
                <a:latin typeface="Calibri" pitchFamily="-1" charset="0"/>
                <a:ea typeface="Calibri" pitchFamily="-1" charset="0"/>
                <a:cs typeface="Calibri" pitchFamily="-1" charset="0"/>
              </a:defRPr>
            </a:lvl1pPr>
          </a:lstStyle>
          <a:p>
            <a:pPr>
              <a:defRPr/>
            </a:pPr>
            <a:r>
              <a:rPr lang="en-GB"/>
              <a:t>Parasoft Proprietary and Confidential</a:t>
            </a:r>
          </a:p>
          <a:p>
            <a:pPr>
              <a:defRPr/>
            </a:pPr>
            <a:endParaRPr lang="en-GB"/>
          </a:p>
        </p:txBody>
      </p:sp>
      <p:sp>
        <p:nvSpPr>
          <p:cNvPr id="6" name="Rectangle 13"/>
          <p:cNvSpPr>
            <a:spLocks noGrp="1" noChangeArrowheads="1"/>
          </p:cNvSpPr>
          <p:nvPr>
            <p:ph type="sldNum" idx="11"/>
          </p:nvPr>
        </p:nvSpPr>
        <p:spPr/>
        <p:txBody>
          <a:bodyPr/>
          <a:lstStyle>
            <a:lvl1pPr>
              <a:defRPr/>
            </a:lvl1pPr>
          </a:lstStyle>
          <a:p>
            <a:pPr>
              <a:defRPr/>
            </a:pPr>
            <a:fld id="{BD3ACDC0-A25E-244D-B6BD-89C2D966843A}"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a:xfrm>
            <a:off x="395288" y="980728"/>
            <a:ext cx="8229600" cy="4991447"/>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dirty="0"/>
          </a:p>
        </p:txBody>
      </p:sp>
      <p:sp>
        <p:nvSpPr>
          <p:cNvPr id="4" name="Rectangle 5"/>
          <p:cNvSpPr>
            <a:spLocks noGrp="1" noChangeArrowheads="1"/>
          </p:cNvSpPr>
          <p:nvPr>
            <p:ph type="ftr" sz="quarter" idx="10"/>
          </p:nvPr>
        </p:nvSpPr>
        <p:spPr/>
        <p:txBody>
          <a:bodyPr/>
          <a:lstStyle>
            <a:lvl1pPr>
              <a:defRPr/>
            </a:lvl1pPr>
          </a:lstStyle>
          <a:p>
            <a:pPr>
              <a:defRPr/>
            </a:pPr>
            <a:r>
              <a:rPr lang="en-US"/>
              <a:t>Parasoft Proprietary and Confidential</a:t>
            </a:r>
          </a:p>
        </p:txBody>
      </p:sp>
      <p:sp>
        <p:nvSpPr>
          <p:cNvPr id="5" name="Rectangle 6"/>
          <p:cNvSpPr>
            <a:spLocks noGrp="1" noChangeArrowheads="1"/>
          </p:cNvSpPr>
          <p:nvPr>
            <p:ph type="sldNum" sz="quarter" idx="11"/>
          </p:nvPr>
        </p:nvSpPr>
        <p:spPr/>
        <p:txBody>
          <a:bodyPr/>
          <a:lstStyle>
            <a:lvl1pPr>
              <a:defRPr/>
            </a:lvl1pPr>
          </a:lstStyle>
          <a:p>
            <a:fld id="{7F0A22B0-602B-CD45-9414-0479695D5082}"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Nagłówek sekcji">
    <p:spTree>
      <p:nvGrpSpPr>
        <p:cNvPr id="1" name=""/>
        <p:cNvGrpSpPr/>
        <p:nvPr/>
      </p:nvGrpSpPr>
      <p:grpSpPr>
        <a:xfrm>
          <a:off x="0" y="0"/>
          <a:ext cx="0" cy="0"/>
          <a:chOff x="0" y="0"/>
          <a:chExt cx="0" cy="0"/>
        </a:xfrm>
      </p:grpSpPr>
      <p:sp>
        <p:nvSpPr>
          <p:cNvPr id="3" name="Symbol zastępczy tekstu 2"/>
          <p:cNvSpPr>
            <a:spLocks noGrp="1"/>
          </p:cNvSpPr>
          <p:nvPr>
            <p:ph type="body" idx="1"/>
          </p:nvPr>
        </p:nvSpPr>
        <p:spPr>
          <a:xfrm>
            <a:off x="395536" y="980729"/>
            <a:ext cx="8238913" cy="1512167"/>
          </a:xfrm>
        </p:spPr>
        <p:txBody>
          <a:bodyPr/>
          <a:lstStyle>
            <a:lvl1pPr marL="0" indent="0" algn="ctr">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smtClean="0"/>
              <a:t>Kliknij, aby edytować style wzorca tekstu</a:t>
            </a:r>
          </a:p>
        </p:txBody>
      </p:sp>
      <p:sp>
        <p:nvSpPr>
          <p:cNvPr id="7" name="Symbol zastępczy zawartości 2"/>
          <p:cNvSpPr>
            <a:spLocks noGrp="1"/>
          </p:cNvSpPr>
          <p:nvPr>
            <p:ph idx="12"/>
          </p:nvPr>
        </p:nvSpPr>
        <p:spPr>
          <a:xfrm>
            <a:off x="395288" y="2708920"/>
            <a:ext cx="8229600" cy="3263255"/>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dirty="0"/>
          </a:p>
        </p:txBody>
      </p:sp>
      <p:sp>
        <p:nvSpPr>
          <p:cNvPr id="4" name="Rectangle 5"/>
          <p:cNvSpPr>
            <a:spLocks noGrp="1" noChangeArrowheads="1"/>
          </p:cNvSpPr>
          <p:nvPr>
            <p:ph type="ftr" sz="quarter" idx="13"/>
          </p:nvPr>
        </p:nvSpPr>
        <p:spPr/>
        <p:txBody>
          <a:bodyPr/>
          <a:lstStyle>
            <a:lvl1pPr>
              <a:defRPr/>
            </a:lvl1pPr>
          </a:lstStyle>
          <a:p>
            <a:pPr>
              <a:defRPr/>
            </a:pPr>
            <a:r>
              <a:rPr lang="en-US"/>
              <a:t>Parasoft Proprietary and Confidential</a:t>
            </a:r>
          </a:p>
        </p:txBody>
      </p:sp>
      <p:sp>
        <p:nvSpPr>
          <p:cNvPr id="5" name="Rectangle 6"/>
          <p:cNvSpPr>
            <a:spLocks noGrp="1" noChangeArrowheads="1"/>
          </p:cNvSpPr>
          <p:nvPr>
            <p:ph type="sldNum" sz="quarter" idx="14"/>
          </p:nvPr>
        </p:nvSpPr>
        <p:spPr/>
        <p:txBody>
          <a:bodyPr/>
          <a:lstStyle>
            <a:lvl1pPr>
              <a:defRPr/>
            </a:lvl1pPr>
          </a:lstStyle>
          <a:p>
            <a:fld id="{F986807D-EA67-604D-80E3-BBF02CF3ACBE}"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828800"/>
            <a:ext cx="40386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828800"/>
            <a:ext cx="40386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Rectangle 5"/>
          <p:cNvSpPr>
            <a:spLocks noGrp="1" noChangeArrowheads="1"/>
          </p:cNvSpPr>
          <p:nvPr>
            <p:ph type="ftr" sz="quarter" idx="10"/>
          </p:nvPr>
        </p:nvSpPr>
        <p:spPr/>
        <p:txBody>
          <a:bodyPr/>
          <a:lstStyle>
            <a:lvl1pPr>
              <a:defRPr/>
            </a:lvl1pPr>
          </a:lstStyle>
          <a:p>
            <a:pPr>
              <a:defRPr/>
            </a:pPr>
            <a:r>
              <a:rPr lang="en-US"/>
              <a:t>Parasoft Proprietary and Confidential</a:t>
            </a:r>
          </a:p>
        </p:txBody>
      </p:sp>
      <p:sp>
        <p:nvSpPr>
          <p:cNvPr id="6" name="Rectangle 6"/>
          <p:cNvSpPr>
            <a:spLocks noGrp="1" noChangeArrowheads="1"/>
          </p:cNvSpPr>
          <p:nvPr>
            <p:ph type="sldNum" sz="quarter" idx="11"/>
          </p:nvPr>
        </p:nvSpPr>
        <p:spPr/>
        <p:txBody>
          <a:bodyPr/>
          <a:lstStyle>
            <a:lvl1pPr>
              <a:defRPr/>
            </a:lvl1pPr>
          </a:lstStyle>
          <a:p>
            <a:fld id="{C300B0B8-A99F-854C-95CC-64C89AE1B8C9}"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143000"/>
          </a:xfrm>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Rectangle 5"/>
          <p:cNvSpPr>
            <a:spLocks noGrp="1" noChangeArrowheads="1"/>
          </p:cNvSpPr>
          <p:nvPr>
            <p:ph type="ftr" sz="quarter" idx="10"/>
          </p:nvPr>
        </p:nvSpPr>
        <p:spPr/>
        <p:txBody>
          <a:bodyPr/>
          <a:lstStyle>
            <a:lvl1pPr>
              <a:defRPr/>
            </a:lvl1pPr>
          </a:lstStyle>
          <a:p>
            <a:pPr>
              <a:defRPr/>
            </a:pPr>
            <a:r>
              <a:rPr lang="en-US"/>
              <a:t>Parasoft Proprietary and Confidential</a:t>
            </a:r>
          </a:p>
        </p:txBody>
      </p:sp>
      <p:sp>
        <p:nvSpPr>
          <p:cNvPr id="8" name="Rectangle 6"/>
          <p:cNvSpPr>
            <a:spLocks noGrp="1" noChangeArrowheads="1"/>
          </p:cNvSpPr>
          <p:nvPr>
            <p:ph type="sldNum" sz="quarter" idx="11"/>
          </p:nvPr>
        </p:nvSpPr>
        <p:spPr/>
        <p:txBody>
          <a:bodyPr/>
          <a:lstStyle>
            <a:lvl1pPr>
              <a:defRPr/>
            </a:lvl1pPr>
          </a:lstStyle>
          <a:p>
            <a:fld id="{1E2120ED-80E6-4E4A-96D0-B61C01D2ED9C}"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Rectangle 5"/>
          <p:cNvSpPr>
            <a:spLocks noGrp="1" noChangeArrowheads="1"/>
          </p:cNvSpPr>
          <p:nvPr>
            <p:ph type="ftr" sz="quarter" idx="10"/>
          </p:nvPr>
        </p:nvSpPr>
        <p:spPr/>
        <p:txBody>
          <a:bodyPr/>
          <a:lstStyle>
            <a:lvl1pPr>
              <a:defRPr/>
            </a:lvl1pPr>
          </a:lstStyle>
          <a:p>
            <a:pPr>
              <a:defRPr/>
            </a:pPr>
            <a:r>
              <a:rPr lang="en-US"/>
              <a:t>Parasoft Proprietary and Confidential</a:t>
            </a:r>
          </a:p>
        </p:txBody>
      </p:sp>
      <p:sp>
        <p:nvSpPr>
          <p:cNvPr id="4" name="Rectangle 6"/>
          <p:cNvSpPr>
            <a:spLocks noGrp="1" noChangeArrowheads="1"/>
          </p:cNvSpPr>
          <p:nvPr>
            <p:ph type="sldNum" sz="quarter" idx="11"/>
          </p:nvPr>
        </p:nvSpPr>
        <p:spPr/>
        <p:txBody>
          <a:bodyPr/>
          <a:lstStyle>
            <a:lvl1pPr>
              <a:defRPr/>
            </a:lvl1pPr>
          </a:lstStyle>
          <a:p>
            <a:fld id="{58B0D44B-B6CD-4247-8939-9686F9FE4197}"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Pusty">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p:txBody>
          <a:bodyPr/>
          <a:lstStyle>
            <a:lvl1pPr>
              <a:defRPr/>
            </a:lvl1pPr>
          </a:lstStyle>
          <a:p>
            <a:pPr>
              <a:defRPr/>
            </a:pPr>
            <a:r>
              <a:rPr lang="en-US"/>
              <a:t>Parasoft Proprietary and Confidential</a:t>
            </a:r>
          </a:p>
        </p:txBody>
      </p:sp>
      <p:sp>
        <p:nvSpPr>
          <p:cNvPr id="3" name="Rectangle 6"/>
          <p:cNvSpPr>
            <a:spLocks noGrp="1" noChangeArrowheads="1"/>
          </p:cNvSpPr>
          <p:nvPr>
            <p:ph type="sldNum" sz="quarter" idx="11"/>
          </p:nvPr>
        </p:nvSpPr>
        <p:spPr/>
        <p:txBody>
          <a:bodyPr/>
          <a:lstStyle>
            <a:lvl1pPr>
              <a:defRPr/>
            </a:lvl1pPr>
          </a:lstStyle>
          <a:p>
            <a:fld id="{811EC56D-E392-284E-8605-D35CAAB0FE02}"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Rectangle 5"/>
          <p:cNvSpPr>
            <a:spLocks noGrp="1" noChangeArrowheads="1"/>
          </p:cNvSpPr>
          <p:nvPr>
            <p:ph type="ftr" sz="quarter" idx="10"/>
          </p:nvPr>
        </p:nvSpPr>
        <p:spPr/>
        <p:txBody>
          <a:bodyPr/>
          <a:lstStyle>
            <a:lvl1pPr>
              <a:defRPr/>
            </a:lvl1pPr>
          </a:lstStyle>
          <a:p>
            <a:pPr>
              <a:defRPr/>
            </a:pPr>
            <a:r>
              <a:rPr lang="en-US"/>
              <a:t>Parasoft Proprietary and Confidential</a:t>
            </a:r>
          </a:p>
        </p:txBody>
      </p:sp>
      <p:sp>
        <p:nvSpPr>
          <p:cNvPr id="6" name="Rectangle 6"/>
          <p:cNvSpPr>
            <a:spLocks noGrp="1" noChangeArrowheads="1"/>
          </p:cNvSpPr>
          <p:nvPr>
            <p:ph type="sldNum" sz="quarter" idx="11"/>
          </p:nvPr>
        </p:nvSpPr>
        <p:spPr/>
        <p:txBody>
          <a:bodyPr/>
          <a:lstStyle>
            <a:lvl1pPr>
              <a:defRPr/>
            </a:lvl1pPr>
          </a:lstStyle>
          <a:p>
            <a:fld id="{7B664ABE-B995-3F42-8016-3E0C836FC59C}"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pl-PL" noProof="0" smtClean="0"/>
              <a:t>Kliknij ikonę, aby dodać obraz</a:t>
            </a:r>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Rectangle 5"/>
          <p:cNvSpPr>
            <a:spLocks noGrp="1" noChangeArrowheads="1"/>
          </p:cNvSpPr>
          <p:nvPr>
            <p:ph type="ftr" sz="quarter" idx="10"/>
          </p:nvPr>
        </p:nvSpPr>
        <p:spPr/>
        <p:txBody>
          <a:bodyPr/>
          <a:lstStyle>
            <a:lvl1pPr>
              <a:defRPr/>
            </a:lvl1pPr>
          </a:lstStyle>
          <a:p>
            <a:pPr>
              <a:defRPr/>
            </a:pPr>
            <a:r>
              <a:rPr lang="en-US"/>
              <a:t>Parasoft Proprietary and Confidential</a:t>
            </a:r>
          </a:p>
        </p:txBody>
      </p:sp>
      <p:sp>
        <p:nvSpPr>
          <p:cNvPr id="6" name="Rectangle 6"/>
          <p:cNvSpPr>
            <a:spLocks noGrp="1" noChangeArrowheads="1"/>
          </p:cNvSpPr>
          <p:nvPr>
            <p:ph type="sldNum" sz="quarter" idx="11"/>
          </p:nvPr>
        </p:nvSpPr>
        <p:spPr/>
        <p:txBody>
          <a:bodyPr/>
          <a:lstStyle>
            <a:lvl1pPr>
              <a:defRPr/>
            </a:lvl1pPr>
          </a:lstStyle>
          <a:p>
            <a:fld id="{EE2F6B7C-D229-8440-BBE2-1620064C1DCE}"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solidFill>
          <a:schemeClr val="bg1"/>
        </a:solidFill>
        <a:effectLst/>
      </p:bgPr>
    </p:bg>
    <p:spTree>
      <p:nvGrpSpPr>
        <p:cNvPr id="1" name=""/>
        <p:cNvGrpSpPr/>
        <p:nvPr/>
      </p:nvGrpSpPr>
      <p:grpSpPr>
        <a:xfrm>
          <a:off x="0" y="0"/>
          <a:ext cx="0" cy="0"/>
          <a:chOff x="0" y="0"/>
          <a:chExt cx="0" cy="0"/>
        </a:xfrm>
      </p:grpSpPr>
      <p:sp>
        <p:nvSpPr>
          <p:cNvPr id="15" name="Rectangle 9"/>
          <p:cNvSpPr>
            <a:spLocks noChangeArrowheads="1"/>
          </p:cNvSpPr>
          <p:nvPr/>
        </p:nvSpPr>
        <p:spPr bwMode="auto">
          <a:xfrm>
            <a:off x="0" y="6554788"/>
            <a:ext cx="8229600" cy="303212"/>
          </a:xfrm>
          <a:prstGeom prst="rect">
            <a:avLst/>
          </a:prstGeom>
          <a:solidFill>
            <a:srgbClr val="77787B"/>
          </a:solidFill>
          <a:ln w="9525">
            <a:noFill/>
            <a:miter lim="800000"/>
            <a:headEnd/>
            <a:tailEnd/>
          </a:ln>
          <a:effectLst/>
        </p:spPr>
        <p:txBody>
          <a:bodyPr wrap="none" anchor="ctr"/>
          <a:lstStyle/>
          <a:p>
            <a:pPr>
              <a:defRPr/>
            </a:pPr>
            <a:endParaRPr lang="en-US">
              <a:ea typeface="+mn-ea"/>
            </a:endParaRPr>
          </a:p>
        </p:txBody>
      </p:sp>
      <p:sp>
        <p:nvSpPr>
          <p:cNvPr id="12" name="Rectangle 9"/>
          <p:cNvSpPr>
            <a:spLocks noChangeArrowheads="1"/>
          </p:cNvSpPr>
          <p:nvPr/>
        </p:nvSpPr>
        <p:spPr bwMode="auto">
          <a:xfrm>
            <a:off x="0" y="0"/>
            <a:ext cx="7292975" cy="692150"/>
          </a:xfrm>
          <a:prstGeom prst="rect">
            <a:avLst/>
          </a:prstGeom>
          <a:solidFill>
            <a:srgbClr val="005A8A"/>
          </a:solidFill>
          <a:ln w="9525">
            <a:noFill/>
            <a:miter lim="800000"/>
            <a:headEnd/>
            <a:tailEnd/>
          </a:ln>
          <a:effectLst/>
        </p:spPr>
        <p:txBody>
          <a:bodyPr wrap="none" anchor="ctr"/>
          <a:lstStyle/>
          <a:p>
            <a:pPr>
              <a:defRPr/>
            </a:pPr>
            <a:endParaRPr lang="en-US">
              <a:ea typeface="+mn-ea"/>
            </a:endParaRPr>
          </a:p>
        </p:txBody>
      </p:sp>
      <p:sp>
        <p:nvSpPr>
          <p:cNvPr id="1028" name="Rectangle 2"/>
          <p:cNvSpPr>
            <a:spLocks noGrp="1" noChangeArrowheads="1"/>
          </p:cNvSpPr>
          <p:nvPr>
            <p:ph type="title"/>
          </p:nvPr>
        </p:nvSpPr>
        <p:spPr bwMode="auto">
          <a:xfrm>
            <a:off x="323850" y="0"/>
            <a:ext cx="6696075" cy="6921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l-PL"/>
              <a:t>Kliknij, aby edytować styl</a:t>
            </a:r>
            <a:endParaRPr lang="en-US"/>
          </a:p>
        </p:txBody>
      </p:sp>
      <p:sp>
        <p:nvSpPr>
          <p:cNvPr id="4101" name="Rectangle 5"/>
          <p:cNvSpPr>
            <a:spLocks noGrp="1" noChangeArrowheads="1"/>
          </p:cNvSpPr>
          <p:nvPr>
            <p:ph type="ftr" sz="quarter" idx="3"/>
          </p:nvPr>
        </p:nvSpPr>
        <p:spPr bwMode="auto">
          <a:xfrm>
            <a:off x="250825" y="6597650"/>
            <a:ext cx="2895600" cy="2603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50000"/>
              </a:spcBef>
              <a:defRPr sz="1000" dirty="0" err="1">
                <a:solidFill>
                  <a:schemeClr val="bg1"/>
                </a:solidFill>
                <a:latin typeface="Calibri" pitchFamily="34" charset="0"/>
                <a:ea typeface="+mn-ea"/>
                <a:cs typeface="Calibri" pitchFamily="34" charset="0"/>
              </a:defRPr>
            </a:lvl1pPr>
          </a:lstStyle>
          <a:p>
            <a:pPr>
              <a:defRPr/>
            </a:pPr>
            <a:r>
              <a:rPr lang="en-US"/>
              <a:t>Parasoft Proprietary and Confidential</a:t>
            </a:r>
          </a:p>
        </p:txBody>
      </p:sp>
      <p:sp>
        <p:nvSpPr>
          <p:cNvPr id="4102" name="Rectangle 6"/>
          <p:cNvSpPr>
            <a:spLocks noGrp="1" noChangeArrowheads="1"/>
          </p:cNvSpPr>
          <p:nvPr>
            <p:ph type="sldNum" sz="quarter" idx="4"/>
          </p:nvPr>
        </p:nvSpPr>
        <p:spPr bwMode="auto">
          <a:xfrm>
            <a:off x="7531100" y="6584950"/>
            <a:ext cx="622300" cy="2603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chemeClr val="bg1"/>
                </a:solidFill>
                <a:latin typeface="Calibri" charset="0"/>
                <a:ea typeface="Calibri" charset="0"/>
                <a:cs typeface="Calibri" charset="0"/>
              </a:defRPr>
            </a:lvl1pPr>
          </a:lstStyle>
          <a:p>
            <a:fld id="{E8CC9EF4-4D67-2A4C-A24A-3DB846680E6C}" type="slidenum">
              <a:rPr lang="en-US"/>
              <a:pPr/>
              <a:t>‹#›</a:t>
            </a:fld>
            <a:endParaRPr lang="en-US"/>
          </a:p>
        </p:txBody>
      </p:sp>
      <p:sp>
        <p:nvSpPr>
          <p:cNvPr id="4104" name="Text Box 8"/>
          <p:cNvSpPr txBox="1">
            <a:spLocks noChangeArrowheads="1"/>
          </p:cNvSpPr>
          <p:nvPr/>
        </p:nvSpPr>
        <p:spPr bwMode="auto">
          <a:xfrm>
            <a:off x="839788" y="839788"/>
            <a:ext cx="7772400" cy="396875"/>
          </a:xfrm>
          <a:prstGeom prst="rect">
            <a:avLst/>
          </a:prstGeom>
          <a:noFill/>
          <a:ln w="9525">
            <a:noFill/>
            <a:miter lim="800000"/>
            <a:headEnd/>
            <a:tailEnd/>
          </a:ln>
          <a:effectLst/>
        </p:spPr>
        <p:txBody>
          <a:bodyPr>
            <a:spAutoFit/>
          </a:bodyPr>
          <a:lstStyle/>
          <a:p>
            <a:pPr>
              <a:spcBef>
                <a:spcPct val="50000"/>
              </a:spcBef>
              <a:defRPr/>
            </a:pPr>
            <a:endParaRPr lang="pl-PL" sz="2000" b="1">
              <a:latin typeface="Verdana" pitchFamily="34" charset="0"/>
              <a:ea typeface="+mn-ea"/>
              <a:cs typeface="+mn-cs"/>
            </a:endParaRPr>
          </a:p>
        </p:txBody>
      </p:sp>
      <p:sp>
        <p:nvSpPr>
          <p:cNvPr id="1032" name="Rectangle 3"/>
          <p:cNvSpPr>
            <a:spLocks noGrp="1" noChangeArrowheads="1"/>
          </p:cNvSpPr>
          <p:nvPr>
            <p:ph type="body" idx="1"/>
          </p:nvPr>
        </p:nvSpPr>
        <p:spPr bwMode="auto">
          <a:xfrm>
            <a:off x="395288" y="981075"/>
            <a:ext cx="8229600" cy="49911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11" name="Rectangle 8"/>
          <p:cNvSpPr>
            <a:spLocks noChangeArrowheads="1"/>
          </p:cNvSpPr>
          <p:nvPr/>
        </p:nvSpPr>
        <p:spPr bwMode="auto">
          <a:xfrm>
            <a:off x="7308850" y="0"/>
            <a:ext cx="1835150" cy="549275"/>
          </a:xfrm>
          <a:prstGeom prst="rect">
            <a:avLst/>
          </a:prstGeom>
          <a:solidFill>
            <a:srgbClr val="77787B"/>
          </a:solidFill>
          <a:ln w="9525">
            <a:noFill/>
            <a:miter lim="800000"/>
            <a:headEnd/>
            <a:tailEnd/>
          </a:ln>
          <a:effectLst/>
        </p:spPr>
        <p:txBody>
          <a:bodyPr wrap="none" anchor="ctr"/>
          <a:lstStyle/>
          <a:p>
            <a:pPr>
              <a:defRPr/>
            </a:pPr>
            <a:endParaRPr lang="en-US">
              <a:ea typeface="+mn-ea"/>
            </a:endParaRPr>
          </a:p>
        </p:txBody>
      </p:sp>
      <p:sp>
        <p:nvSpPr>
          <p:cNvPr id="16" name="Rectangle 9"/>
          <p:cNvSpPr>
            <a:spLocks noChangeArrowheads="1"/>
          </p:cNvSpPr>
          <p:nvPr/>
        </p:nvSpPr>
        <p:spPr bwMode="auto">
          <a:xfrm>
            <a:off x="8243888" y="6707188"/>
            <a:ext cx="900112" cy="150812"/>
          </a:xfrm>
          <a:prstGeom prst="rect">
            <a:avLst/>
          </a:prstGeom>
          <a:solidFill>
            <a:srgbClr val="005A8A"/>
          </a:solidFill>
          <a:ln w="9525">
            <a:noFill/>
            <a:miter lim="800000"/>
            <a:headEnd/>
            <a:tailEnd/>
          </a:ln>
          <a:effectLst/>
        </p:spPr>
        <p:txBody>
          <a:bodyPr wrap="none" anchor="ctr"/>
          <a:lstStyle/>
          <a:p>
            <a:pPr>
              <a:defRPr/>
            </a:pPr>
            <a:endParaRPr lang="en-US">
              <a:ea typeface="+mn-ea"/>
            </a:endParaRPr>
          </a:p>
        </p:txBody>
      </p:sp>
      <p:pic>
        <p:nvPicPr>
          <p:cNvPr id="1035" name="Obraz 16" descr="logo.png"/>
          <p:cNvPicPr>
            <a:picLocks noChangeAspect="1"/>
          </p:cNvPicPr>
          <p:nvPr/>
        </p:nvPicPr>
        <p:blipFill>
          <a:blip r:embed="rId15"/>
          <a:srcRect/>
          <a:stretch>
            <a:fillRect/>
          </a:stretch>
        </p:blipFill>
        <p:spPr bwMode="auto">
          <a:xfrm>
            <a:off x="7556500" y="125413"/>
            <a:ext cx="1304925" cy="2873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hf hdr="0" dt="0"/>
  <p:txStyles>
    <p:titleStyle>
      <a:lvl1pPr algn="l" rtl="0" fontAlgn="base">
        <a:spcBef>
          <a:spcPct val="0"/>
        </a:spcBef>
        <a:spcAft>
          <a:spcPct val="0"/>
        </a:spcAft>
        <a:defRPr sz="2600">
          <a:solidFill>
            <a:schemeClr val="bg1"/>
          </a:solidFill>
          <a:latin typeface="Calibri" pitchFamily="34" charset="0"/>
          <a:ea typeface="Calibri" charset="0"/>
          <a:cs typeface="Calibri" pitchFamily="34" charset="0"/>
        </a:defRPr>
      </a:lvl1pPr>
      <a:lvl2pPr algn="l" rtl="0" fontAlgn="base">
        <a:spcBef>
          <a:spcPct val="0"/>
        </a:spcBef>
        <a:spcAft>
          <a:spcPct val="0"/>
        </a:spcAft>
        <a:defRPr sz="2600">
          <a:solidFill>
            <a:schemeClr val="bg1"/>
          </a:solidFill>
          <a:latin typeface="Calibri" pitchFamily="34" charset="0"/>
          <a:ea typeface="Calibri" charset="0"/>
          <a:cs typeface="Calibri" pitchFamily="34" charset="0"/>
        </a:defRPr>
      </a:lvl2pPr>
      <a:lvl3pPr algn="l" rtl="0" fontAlgn="base">
        <a:spcBef>
          <a:spcPct val="0"/>
        </a:spcBef>
        <a:spcAft>
          <a:spcPct val="0"/>
        </a:spcAft>
        <a:defRPr sz="2600">
          <a:solidFill>
            <a:schemeClr val="bg1"/>
          </a:solidFill>
          <a:latin typeface="Calibri" pitchFamily="34" charset="0"/>
          <a:ea typeface="Calibri" charset="0"/>
          <a:cs typeface="Calibri" pitchFamily="34" charset="0"/>
        </a:defRPr>
      </a:lvl3pPr>
      <a:lvl4pPr algn="l" rtl="0" fontAlgn="base">
        <a:spcBef>
          <a:spcPct val="0"/>
        </a:spcBef>
        <a:spcAft>
          <a:spcPct val="0"/>
        </a:spcAft>
        <a:defRPr sz="2600">
          <a:solidFill>
            <a:schemeClr val="bg1"/>
          </a:solidFill>
          <a:latin typeface="Calibri" pitchFamily="34" charset="0"/>
          <a:ea typeface="Calibri" charset="0"/>
          <a:cs typeface="Calibri" pitchFamily="34" charset="0"/>
        </a:defRPr>
      </a:lvl4pPr>
      <a:lvl5pPr algn="l" rtl="0" fontAlgn="base">
        <a:spcBef>
          <a:spcPct val="0"/>
        </a:spcBef>
        <a:spcAft>
          <a:spcPct val="0"/>
        </a:spcAft>
        <a:defRPr sz="2600">
          <a:solidFill>
            <a:schemeClr val="bg1"/>
          </a:solidFill>
          <a:latin typeface="Calibri" pitchFamily="34" charset="0"/>
          <a:ea typeface="Calibri" charset="0"/>
          <a:cs typeface="Calibri" pitchFamily="34" charset="0"/>
        </a:defRPr>
      </a:lvl5pPr>
      <a:lvl6pPr marL="457200" algn="l" rtl="0" eaLnBrk="1" fontAlgn="base" hangingPunct="1">
        <a:spcBef>
          <a:spcPct val="0"/>
        </a:spcBef>
        <a:spcAft>
          <a:spcPct val="0"/>
        </a:spcAft>
        <a:defRPr sz="2800">
          <a:solidFill>
            <a:schemeClr val="bg1"/>
          </a:solidFill>
          <a:latin typeface="Verdana" pitchFamily="34" charset="0"/>
        </a:defRPr>
      </a:lvl6pPr>
      <a:lvl7pPr marL="914400" algn="l" rtl="0" eaLnBrk="1" fontAlgn="base" hangingPunct="1">
        <a:spcBef>
          <a:spcPct val="0"/>
        </a:spcBef>
        <a:spcAft>
          <a:spcPct val="0"/>
        </a:spcAft>
        <a:defRPr sz="2800">
          <a:solidFill>
            <a:schemeClr val="bg1"/>
          </a:solidFill>
          <a:latin typeface="Verdana" pitchFamily="34" charset="0"/>
        </a:defRPr>
      </a:lvl7pPr>
      <a:lvl8pPr marL="1371600" algn="l" rtl="0" eaLnBrk="1" fontAlgn="base" hangingPunct="1">
        <a:spcBef>
          <a:spcPct val="0"/>
        </a:spcBef>
        <a:spcAft>
          <a:spcPct val="0"/>
        </a:spcAft>
        <a:defRPr sz="2800">
          <a:solidFill>
            <a:schemeClr val="bg1"/>
          </a:solidFill>
          <a:latin typeface="Verdana" pitchFamily="34" charset="0"/>
        </a:defRPr>
      </a:lvl8pPr>
      <a:lvl9pPr marL="1828800" algn="l" rtl="0" eaLnBrk="1" fontAlgn="base" hangingPunct="1">
        <a:spcBef>
          <a:spcPct val="0"/>
        </a:spcBef>
        <a:spcAft>
          <a:spcPct val="0"/>
        </a:spcAft>
        <a:defRPr sz="2800">
          <a:solidFill>
            <a:schemeClr val="bg1"/>
          </a:solidFill>
          <a:latin typeface="Verdana" pitchFamily="34" charset="0"/>
        </a:defRPr>
      </a:lvl9pPr>
    </p:titleStyle>
    <p:bodyStyle>
      <a:lvl1pPr marL="457200" indent="-457200" algn="l" rtl="0" fontAlgn="base">
        <a:spcBef>
          <a:spcPct val="20000"/>
        </a:spcBef>
        <a:spcAft>
          <a:spcPct val="0"/>
        </a:spcAft>
        <a:buClr>
          <a:srgbClr val="006192"/>
        </a:buClr>
        <a:buFont typeface="Wingdings" charset="2"/>
        <a:buChar char="§"/>
        <a:defRPr sz="2400">
          <a:solidFill>
            <a:schemeClr val="tx1"/>
          </a:solidFill>
          <a:latin typeface="Calibri" pitchFamily="34" charset="0"/>
          <a:ea typeface="Calibri" charset="0"/>
          <a:cs typeface="Calibri" pitchFamily="34" charset="0"/>
        </a:defRPr>
      </a:lvl1pPr>
      <a:lvl2pPr marL="838200" indent="-381000" algn="l" rtl="0" fontAlgn="base">
        <a:spcBef>
          <a:spcPct val="20000"/>
        </a:spcBef>
        <a:spcAft>
          <a:spcPct val="0"/>
        </a:spcAft>
        <a:buClr>
          <a:schemeClr val="bg2"/>
        </a:buClr>
        <a:buFont typeface="Wingdings" charset="2"/>
        <a:buChar char="§"/>
        <a:defRPr sz="2000">
          <a:solidFill>
            <a:schemeClr val="tx1"/>
          </a:solidFill>
          <a:latin typeface="Calibri" pitchFamily="34" charset="0"/>
          <a:ea typeface="Calibri" charset="0"/>
          <a:cs typeface="Calibri" pitchFamily="34" charset="0"/>
        </a:defRPr>
      </a:lvl2pPr>
      <a:lvl3pPr marL="1257300" indent="-342900" algn="l" rtl="0" fontAlgn="base">
        <a:spcBef>
          <a:spcPct val="20000"/>
        </a:spcBef>
        <a:spcAft>
          <a:spcPct val="0"/>
        </a:spcAft>
        <a:buClr>
          <a:schemeClr val="tx1"/>
        </a:buClr>
        <a:buFont typeface="Wingdings" charset="2"/>
        <a:buChar char="§"/>
        <a:defRPr>
          <a:solidFill>
            <a:schemeClr val="tx1"/>
          </a:solidFill>
          <a:latin typeface="Calibri" pitchFamily="34" charset="0"/>
          <a:ea typeface="Calibri" charset="0"/>
          <a:cs typeface="Calibri" pitchFamily="34" charset="0"/>
        </a:defRPr>
      </a:lvl3pPr>
      <a:lvl4pPr marL="1676400" indent="-304800" algn="l" rtl="0" fontAlgn="base">
        <a:spcBef>
          <a:spcPct val="20000"/>
        </a:spcBef>
        <a:spcAft>
          <a:spcPct val="0"/>
        </a:spcAft>
        <a:buClr>
          <a:schemeClr val="tx1"/>
        </a:buClr>
        <a:buFont typeface="Wingdings" charset="2"/>
        <a:buChar char="§"/>
        <a:defRPr sz="1600">
          <a:solidFill>
            <a:schemeClr val="tx1"/>
          </a:solidFill>
          <a:latin typeface="Calibri" pitchFamily="34" charset="0"/>
          <a:ea typeface="Calibri" charset="0"/>
          <a:cs typeface="Calibri" pitchFamily="34" charset="0"/>
        </a:defRPr>
      </a:lvl4pPr>
      <a:lvl5pPr marL="2133600" indent="-304800" algn="l" rtl="0" fontAlgn="base">
        <a:spcBef>
          <a:spcPct val="20000"/>
        </a:spcBef>
        <a:spcAft>
          <a:spcPct val="0"/>
        </a:spcAft>
        <a:buClr>
          <a:schemeClr val="tx1"/>
        </a:buClr>
        <a:buFont typeface="Wingdings" charset="2"/>
        <a:buChar char="§"/>
        <a:defRPr sz="1600">
          <a:solidFill>
            <a:schemeClr val="tx1"/>
          </a:solidFill>
          <a:latin typeface="Calibri" pitchFamily="34" charset="0"/>
          <a:ea typeface="Calibri" charset="0"/>
          <a:cs typeface="Calibri" pitchFamily="34" charset="0"/>
        </a:defRPr>
      </a:lvl5pPr>
      <a:lvl6pPr marL="2590800" indent="-304800" algn="l" rtl="0" eaLnBrk="1" fontAlgn="base" hangingPunct="1">
        <a:spcBef>
          <a:spcPct val="20000"/>
        </a:spcBef>
        <a:spcAft>
          <a:spcPct val="0"/>
        </a:spcAft>
        <a:buClr>
          <a:schemeClr val="tx1"/>
        </a:buClr>
        <a:buFont typeface="Wingdings" pitchFamily="2" charset="2"/>
        <a:buChar char="§"/>
        <a:defRPr sz="1600">
          <a:solidFill>
            <a:schemeClr val="tx1"/>
          </a:solidFill>
          <a:latin typeface="+mn-lt"/>
        </a:defRPr>
      </a:lvl6pPr>
      <a:lvl7pPr marL="3048000" indent="-304800" algn="l" rtl="0" eaLnBrk="1" fontAlgn="base" hangingPunct="1">
        <a:spcBef>
          <a:spcPct val="20000"/>
        </a:spcBef>
        <a:spcAft>
          <a:spcPct val="0"/>
        </a:spcAft>
        <a:buClr>
          <a:schemeClr val="tx1"/>
        </a:buClr>
        <a:buFont typeface="Wingdings" pitchFamily="2" charset="2"/>
        <a:buChar char="§"/>
        <a:defRPr sz="1600">
          <a:solidFill>
            <a:schemeClr val="tx1"/>
          </a:solidFill>
          <a:latin typeface="+mn-lt"/>
        </a:defRPr>
      </a:lvl7pPr>
      <a:lvl8pPr marL="3505200" indent="-304800" algn="l" rtl="0" eaLnBrk="1" fontAlgn="base" hangingPunct="1">
        <a:spcBef>
          <a:spcPct val="20000"/>
        </a:spcBef>
        <a:spcAft>
          <a:spcPct val="0"/>
        </a:spcAft>
        <a:buClr>
          <a:schemeClr val="tx1"/>
        </a:buClr>
        <a:buFont typeface="Wingdings" pitchFamily="2" charset="2"/>
        <a:buChar char="§"/>
        <a:defRPr sz="1600">
          <a:solidFill>
            <a:schemeClr val="tx1"/>
          </a:solidFill>
          <a:latin typeface="+mn-lt"/>
        </a:defRPr>
      </a:lvl8pPr>
      <a:lvl9pPr marL="3962400" indent="-304800" algn="l" rtl="0" eaLnBrk="1" fontAlgn="base" hangingPunct="1">
        <a:spcBef>
          <a:spcPct val="20000"/>
        </a:spcBef>
        <a:spcAft>
          <a:spcPct val="0"/>
        </a:spcAft>
        <a:buClr>
          <a:schemeClr val="tx1"/>
        </a:buClr>
        <a:buFont typeface="Wingdings" pitchFamily="2" charset="2"/>
        <a:buChar char="§"/>
        <a:defRPr sz="1600">
          <a:solidFill>
            <a:schemeClr val="tx1"/>
          </a:solidFill>
          <a:latin typeface="+mn-lt"/>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2.tif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6.jpeg"/></Relationships>
</file>

<file path=ppt/slides/_rels/slide22.xml.rels><?xml version="1.0" encoding="UTF-8" standalone="yes"?>
<Relationships xmlns="http://schemas.openxmlformats.org/package/2006/relationships"><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image" Target="../media/image27.png"/><Relationship Id="rId14" Type="http://schemas.openxmlformats.org/officeDocument/2006/relationships/image" Target="../media/image28.png"/><Relationship Id="rId15" Type="http://schemas.openxmlformats.org/officeDocument/2006/relationships/image" Target="../media/image29.png"/><Relationship Id="rId16" Type="http://schemas.openxmlformats.org/officeDocument/2006/relationships/image" Target="../media/image30.png"/><Relationship Id="rId17" Type="http://schemas.openxmlformats.org/officeDocument/2006/relationships/image" Target="../media/image31.png"/><Relationship Id="rId18" Type="http://schemas.openxmlformats.org/officeDocument/2006/relationships/image" Target="../media/image32.png"/><Relationship Id="rId1" Type="http://schemas.openxmlformats.org/officeDocument/2006/relationships/slideLayout" Target="../slideLayouts/slideLayout13.xml"/><Relationship Id="rId2" Type="http://schemas.openxmlformats.org/officeDocument/2006/relationships/notesSlide" Target="../notesSlides/notesSlide20.xml"/><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9.png"/><Relationship Id="rId6" Type="http://schemas.openxmlformats.org/officeDocument/2006/relationships/image" Target="../media/image20.png"/><Relationship Id="rId7" Type="http://schemas.openxmlformats.org/officeDocument/2006/relationships/image" Target="../media/image21.png"/><Relationship Id="rId8" Type="http://schemas.openxmlformats.org/officeDocument/2006/relationships/image" Target="../media/image22.png"/><Relationship Id="rId9" Type="http://schemas.openxmlformats.org/officeDocument/2006/relationships/image" Target="../media/image23.png"/><Relationship Id="rId10" Type="http://schemas.openxmlformats.org/officeDocument/2006/relationships/image" Target="../media/image2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mailto:info@parasoft.com" TargetMode="External"/><Relationship Id="rId4" Type="http://schemas.openxmlformats.org/officeDocument/2006/relationships/hyperlink" Target="mailto:webinar@parasoft.com" TargetMode="External"/><Relationship Id="rId5" Type="http://schemas.openxmlformats.org/officeDocument/2006/relationships/image" Target="../media/image33.jpeg"/><Relationship Id="rId1" Type="http://schemas.openxmlformats.org/officeDocument/2006/relationships/slideLayout" Target="../slideLayouts/slideLayout12.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755650" y="2205038"/>
            <a:ext cx="6911975" cy="1524000"/>
          </a:xfrm>
        </p:spPr>
        <p:txBody>
          <a:bodyPr/>
          <a:lstStyle/>
          <a:p>
            <a:r>
              <a:rPr lang="pl-PL" dirty="0" smtClean="0">
                <a:latin typeface="Calibri" charset="0"/>
                <a:cs typeface="Calibri" charset="0"/>
              </a:rPr>
              <a:t>Development Testing – Is It Worth It?</a:t>
            </a:r>
            <a:endParaRPr lang="pl-PL" dirty="0">
              <a:latin typeface="Calibri" charset="0"/>
              <a:cs typeface="Calibri" charset="0"/>
            </a:endParaRPr>
          </a:p>
        </p:txBody>
      </p:sp>
      <p:sp>
        <p:nvSpPr>
          <p:cNvPr id="13315" name="Rectangle 3"/>
          <p:cNvSpPr>
            <a:spLocks noGrp="1" noChangeArrowheads="1"/>
          </p:cNvSpPr>
          <p:nvPr>
            <p:ph type="subTitle" idx="1"/>
          </p:nvPr>
        </p:nvSpPr>
        <p:spPr>
          <a:xfrm>
            <a:off x="827088" y="4941888"/>
            <a:ext cx="7200900" cy="990600"/>
          </a:xfrm>
        </p:spPr>
        <p:txBody>
          <a:bodyPr/>
          <a:lstStyle/>
          <a:p>
            <a:pPr>
              <a:buFont typeface="Wingdings" charset="2"/>
              <a:buNone/>
            </a:pPr>
            <a:r>
              <a:rPr lang="pl-PL" dirty="0" smtClean="0">
                <a:latin typeface="Calibri" charset="0"/>
                <a:cs typeface="Calibri" charset="0"/>
              </a:rPr>
              <a:t>Arthur Hicken</a:t>
            </a:r>
          </a:p>
          <a:p>
            <a:pPr>
              <a:buFont typeface="Wingdings" charset="2"/>
              <a:buNone/>
            </a:pPr>
            <a:r>
              <a:rPr lang="pl-PL" dirty="0" smtClean="0">
                <a:latin typeface="Calibri" charset="0"/>
                <a:cs typeface="Calibri" charset="0"/>
              </a:rPr>
              <a:t>September 2012</a:t>
            </a:r>
            <a:endParaRPr lang="pl-PL" dirty="0">
              <a:latin typeface="Calibri" charset="0"/>
              <a:cs typeface="Calibri"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Ounce of Prevention</a:t>
            </a:r>
            <a:endParaRPr lang="en-US" dirty="0"/>
          </a:p>
        </p:txBody>
      </p:sp>
      <p:sp>
        <p:nvSpPr>
          <p:cNvPr id="3" name="Content Placeholder 2"/>
          <p:cNvSpPr>
            <a:spLocks noGrp="1"/>
          </p:cNvSpPr>
          <p:nvPr>
            <p:ph idx="1"/>
          </p:nvPr>
        </p:nvSpPr>
        <p:spPr/>
        <p:txBody>
          <a:bodyPr/>
          <a:lstStyle/>
          <a:p>
            <a:r>
              <a:rPr lang="en-US" dirty="0" smtClean="0"/>
              <a:t>Early Detection is…</a:t>
            </a:r>
          </a:p>
          <a:p>
            <a:pPr lvl="1"/>
            <a:r>
              <a:rPr lang="en-US" dirty="0" smtClean="0"/>
              <a:t>Better than Just Q/A</a:t>
            </a:r>
          </a:p>
          <a:p>
            <a:pPr lvl="1"/>
            <a:r>
              <a:rPr lang="en-US" dirty="0" smtClean="0"/>
              <a:t>Detection != Prevention</a:t>
            </a:r>
          </a:p>
          <a:p>
            <a:r>
              <a:rPr lang="en-US" dirty="0" smtClean="0"/>
              <a:t>Feedback loop</a:t>
            </a:r>
          </a:p>
          <a:p>
            <a:pPr lvl="1"/>
            <a:r>
              <a:rPr lang="en-US" dirty="0" smtClean="0"/>
              <a:t>Frequent issues from Peer Review</a:t>
            </a:r>
          </a:p>
          <a:p>
            <a:pPr lvl="1"/>
            <a:r>
              <a:rPr lang="en-US" dirty="0" smtClean="0"/>
              <a:t>Field reports</a:t>
            </a:r>
          </a:p>
          <a:p>
            <a:pPr lvl="1"/>
            <a:r>
              <a:rPr lang="en-US" dirty="0" smtClean="0"/>
              <a:t>QA findings</a:t>
            </a:r>
          </a:p>
          <a:p>
            <a:r>
              <a:rPr lang="en-US" dirty="0" smtClean="0"/>
              <a:t>The misunderstood relationship between flow analysis and pattern-based static analysis</a:t>
            </a:r>
          </a:p>
          <a:p>
            <a:r>
              <a:rPr lang="en-US" dirty="0" smtClean="0"/>
              <a:t>Creating a software environment where bugs cannot survive.</a:t>
            </a:r>
            <a:endParaRPr lang="en-US" dirty="0"/>
          </a:p>
        </p:txBody>
      </p:sp>
      <p:sp>
        <p:nvSpPr>
          <p:cNvPr id="4" name="Footer Placeholder 3"/>
          <p:cNvSpPr>
            <a:spLocks noGrp="1"/>
          </p:cNvSpPr>
          <p:nvPr>
            <p:ph type="ftr" sz="quarter" idx="10"/>
          </p:nvPr>
        </p:nvSpPr>
        <p:spPr/>
        <p:txBody>
          <a:bodyPr/>
          <a:lstStyle/>
          <a:p>
            <a:pPr>
              <a:defRPr/>
            </a:pPr>
            <a:r>
              <a:rPr lang="en-US" smtClean="0"/>
              <a:t>Parasoft Proprietary and Confidential</a:t>
            </a:r>
            <a:endParaRPr lang="en-US"/>
          </a:p>
        </p:txBody>
      </p:sp>
      <p:sp>
        <p:nvSpPr>
          <p:cNvPr id="5" name="Slide Number Placeholder 4"/>
          <p:cNvSpPr>
            <a:spLocks noGrp="1"/>
          </p:cNvSpPr>
          <p:nvPr>
            <p:ph type="sldNum" sz="quarter" idx="11"/>
          </p:nvPr>
        </p:nvSpPr>
        <p:spPr/>
        <p:txBody>
          <a:bodyPr/>
          <a:lstStyle/>
          <a:p>
            <a:fld id="{7F0A22B0-602B-CD45-9414-0479695D5082}" type="slidenum">
              <a:rPr lang="en-US" smtClean="0"/>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pole tekstowe 5"/>
          <p:cNvSpPr txBox="1">
            <a:spLocks noChangeArrowheads="1"/>
          </p:cNvSpPr>
          <p:nvPr/>
        </p:nvSpPr>
        <p:spPr bwMode="auto">
          <a:xfrm>
            <a:off x="3332163" y="687388"/>
            <a:ext cx="5507037" cy="1125537"/>
          </a:xfrm>
          <a:prstGeom prst="rect">
            <a:avLst/>
          </a:prstGeom>
          <a:noFill/>
          <a:ln w="9525">
            <a:noFill/>
            <a:miter lim="800000"/>
            <a:headEnd/>
            <a:tailEnd/>
          </a:ln>
        </p:spPr>
        <p:txBody>
          <a:bodyPr wrap="none">
            <a:prstTxWarp prst="textNoShape">
              <a:avLst/>
            </a:prstTxWarp>
            <a:spAutoFit/>
          </a:bodyPr>
          <a:lstStyle/>
          <a:p>
            <a:pPr algn="l">
              <a:lnSpc>
                <a:spcPct val="93000"/>
              </a:lnSpc>
              <a:buClr>
                <a:srgbClr val="000000"/>
              </a:buClr>
              <a:buSzPct val="100000"/>
              <a:buFont typeface="Times New Roman" pitchFamily="-84" charset="0"/>
              <a:buNone/>
            </a:pPr>
            <a:r>
              <a:rPr lang="en-US" sz="1800" b="0">
                <a:solidFill>
                  <a:srgbClr val="0070C0"/>
                </a:solidFill>
                <a:latin typeface="Calibri" pitchFamily="-84" charset="0"/>
                <a:ea typeface="Calibri" pitchFamily="-84" charset="0"/>
                <a:cs typeface="Calibri" pitchFamily="-84" charset="0"/>
              </a:rPr>
              <a:t>Plan and manage your project</a:t>
            </a:r>
          </a:p>
          <a:p>
            <a:pPr algn="l">
              <a:lnSpc>
                <a:spcPct val="93000"/>
              </a:lnSpc>
              <a:buClr>
                <a:srgbClr val="FF9900"/>
              </a:buClr>
              <a:buSzPct val="100000"/>
              <a:buFont typeface="Wingdings" pitchFamily="-84" charset="2"/>
              <a:buChar char="§"/>
            </a:pPr>
            <a:r>
              <a:rPr lang="pl-PL" sz="1800" b="0">
                <a:solidFill>
                  <a:srgbClr val="0D0D0D"/>
                </a:solidFill>
                <a:latin typeface="Calibri" pitchFamily="-84" charset="0"/>
                <a:ea typeface="Calibri" pitchFamily="-84" charset="0"/>
                <a:cs typeface="Calibri" pitchFamily="-84" charset="0"/>
              </a:rPr>
              <a:t> </a:t>
            </a:r>
            <a:r>
              <a:rPr lang="en-US" sz="1800" b="0">
                <a:solidFill>
                  <a:srgbClr val="0D0D0D"/>
                </a:solidFill>
                <a:latin typeface="Calibri" pitchFamily="-84" charset="0"/>
                <a:ea typeface="Calibri" pitchFamily="-84" charset="0"/>
                <a:cs typeface="Calibri" pitchFamily="-84" charset="0"/>
              </a:rPr>
              <a:t>fulfill customer requirements</a:t>
            </a:r>
          </a:p>
          <a:p>
            <a:pPr algn="l">
              <a:lnSpc>
                <a:spcPct val="93000"/>
              </a:lnSpc>
              <a:buClr>
                <a:srgbClr val="FF9900"/>
              </a:buClr>
              <a:buSzPct val="100000"/>
              <a:buFont typeface="Wingdings" pitchFamily="-84" charset="2"/>
              <a:buChar char="§"/>
            </a:pPr>
            <a:r>
              <a:rPr lang="pl-PL" sz="1800" b="0">
                <a:solidFill>
                  <a:srgbClr val="0D0D0D"/>
                </a:solidFill>
                <a:latin typeface="Calibri" pitchFamily="-84" charset="0"/>
                <a:ea typeface="Calibri" pitchFamily="-84" charset="0"/>
                <a:cs typeface="Calibri" pitchFamily="-84" charset="0"/>
              </a:rPr>
              <a:t> </a:t>
            </a:r>
            <a:r>
              <a:rPr lang="en-US" sz="1800" b="0">
                <a:solidFill>
                  <a:srgbClr val="0D0D0D"/>
                </a:solidFill>
                <a:latin typeface="Calibri" pitchFamily="-84" charset="0"/>
                <a:ea typeface="Calibri" pitchFamily="-84" charset="0"/>
                <a:cs typeface="Calibri" pitchFamily="-84" charset="0"/>
              </a:rPr>
              <a:t>precisely distribute work and resources</a:t>
            </a:r>
          </a:p>
          <a:p>
            <a:pPr algn="l">
              <a:lnSpc>
                <a:spcPct val="93000"/>
              </a:lnSpc>
              <a:buClr>
                <a:srgbClr val="FF9900"/>
              </a:buClr>
              <a:buSzPct val="100000"/>
              <a:buFont typeface="Wingdings" pitchFamily="-84" charset="2"/>
              <a:buChar char="§"/>
            </a:pPr>
            <a:r>
              <a:rPr lang="pl-PL" sz="1800" b="0">
                <a:solidFill>
                  <a:srgbClr val="0D0D0D"/>
                </a:solidFill>
                <a:latin typeface="Calibri" pitchFamily="-84" charset="0"/>
                <a:ea typeface="Calibri" pitchFamily="-84" charset="0"/>
                <a:cs typeface="Calibri" pitchFamily="-84" charset="0"/>
              </a:rPr>
              <a:t> </a:t>
            </a:r>
            <a:r>
              <a:rPr lang="en-US" sz="1800" b="0">
                <a:solidFill>
                  <a:srgbClr val="0D0D0D"/>
                </a:solidFill>
                <a:latin typeface="Calibri" pitchFamily="-84" charset="0"/>
                <a:ea typeface="Calibri" pitchFamily="-84" charset="0"/>
                <a:cs typeface="Calibri" pitchFamily="-84" charset="0"/>
              </a:rPr>
              <a:t>predict whether your plan is feasible to meet</a:t>
            </a:r>
            <a:r>
              <a:rPr lang="pl-PL" sz="1800" b="0">
                <a:solidFill>
                  <a:srgbClr val="0D0D0D"/>
                </a:solidFill>
                <a:latin typeface="Calibri" pitchFamily="-84" charset="0"/>
                <a:ea typeface="Calibri" pitchFamily="-84" charset="0"/>
                <a:cs typeface="Calibri" pitchFamily="-84" charset="0"/>
              </a:rPr>
              <a:t> </a:t>
            </a:r>
            <a:r>
              <a:rPr lang="en-US" sz="1800" b="0">
                <a:solidFill>
                  <a:srgbClr val="0D0D0D"/>
                </a:solidFill>
                <a:latin typeface="Calibri" pitchFamily="-84" charset="0"/>
                <a:ea typeface="Calibri" pitchFamily="-84" charset="0"/>
                <a:cs typeface="Calibri" pitchFamily="-84" charset="0"/>
              </a:rPr>
              <a:t>deadlines</a:t>
            </a:r>
            <a:endParaRPr lang="pl-PL" sz="1800" b="0">
              <a:solidFill>
                <a:srgbClr val="0D0D0D"/>
              </a:solidFill>
              <a:latin typeface="Calibri" pitchFamily="-84" charset="0"/>
              <a:ea typeface="Calibri" pitchFamily="-84" charset="0"/>
              <a:cs typeface="Calibri" pitchFamily="-84" charset="0"/>
            </a:endParaRPr>
          </a:p>
        </p:txBody>
      </p:sp>
      <p:sp>
        <p:nvSpPr>
          <p:cNvPr id="7" name="pole tekstowe 6"/>
          <p:cNvSpPr txBox="1">
            <a:spLocks noChangeArrowheads="1"/>
          </p:cNvSpPr>
          <p:nvPr/>
        </p:nvSpPr>
        <p:spPr bwMode="auto">
          <a:xfrm>
            <a:off x="4211638" y="1965325"/>
            <a:ext cx="5313362" cy="1127125"/>
          </a:xfrm>
          <a:prstGeom prst="rect">
            <a:avLst/>
          </a:prstGeom>
          <a:noFill/>
          <a:ln w="9525">
            <a:noFill/>
            <a:miter lim="800000"/>
            <a:headEnd/>
            <a:tailEnd/>
          </a:ln>
        </p:spPr>
        <p:txBody>
          <a:bodyPr>
            <a:prstTxWarp prst="textNoShape">
              <a:avLst/>
            </a:prstTxWarp>
            <a:spAutoFit/>
          </a:bodyPr>
          <a:lstStyle/>
          <a:p>
            <a:pPr algn="l">
              <a:lnSpc>
                <a:spcPct val="93000"/>
              </a:lnSpc>
              <a:buClr>
                <a:srgbClr val="000000"/>
              </a:buClr>
              <a:buSzPct val="100000"/>
              <a:buFont typeface="Times New Roman" pitchFamily="-84" charset="0"/>
              <a:buNone/>
            </a:pPr>
            <a:r>
              <a:rPr lang="en-US" sz="1800" b="0">
                <a:solidFill>
                  <a:srgbClr val="0070C0"/>
                </a:solidFill>
                <a:latin typeface="Calibri" pitchFamily="-84" charset="0"/>
                <a:ea typeface="Calibri" pitchFamily="-84" charset="0"/>
                <a:cs typeface="Calibri" pitchFamily="-84" charset="0"/>
              </a:rPr>
              <a:t>Monitor and manage progress</a:t>
            </a:r>
          </a:p>
          <a:p>
            <a:pPr algn="l">
              <a:lnSpc>
                <a:spcPct val="93000"/>
              </a:lnSpc>
              <a:buClr>
                <a:srgbClr val="FF9900"/>
              </a:buClr>
              <a:buSzPct val="100000"/>
              <a:buFont typeface="Wingdings" pitchFamily="-84" charset="2"/>
              <a:buChar char="§"/>
            </a:pPr>
            <a:r>
              <a:rPr lang="pl-PL" sz="1800" b="0">
                <a:latin typeface="Calibri" pitchFamily="-84" charset="0"/>
                <a:ea typeface="Calibri" pitchFamily="-84" charset="0"/>
                <a:cs typeface="Calibri" pitchFamily="-84" charset="0"/>
              </a:rPr>
              <a:t> </a:t>
            </a:r>
            <a:r>
              <a:rPr lang="en-US" sz="1800" b="0">
                <a:solidFill>
                  <a:srgbClr val="0D0D0D"/>
                </a:solidFill>
                <a:latin typeface="Calibri" pitchFamily="-84" charset="0"/>
                <a:ea typeface="Calibri" pitchFamily="-84" charset="0"/>
                <a:cs typeface="Calibri" pitchFamily="-84" charset="0"/>
              </a:rPr>
              <a:t>have instant access to the status and </a:t>
            </a:r>
            <a:endParaRPr lang="pl-PL" sz="1800" b="0">
              <a:solidFill>
                <a:srgbClr val="0D0D0D"/>
              </a:solidFill>
              <a:latin typeface="Calibri" pitchFamily="-84" charset="0"/>
              <a:ea typeface="Calibri" pitchFamily="-84" charset="0"/>
              <a:cs typeface="Calibri" pitchFamily="-84" charset="0"/>
            </a:endParaRPr>
          </a:p>
          <a:p>
            <a:pPr algn="l">
              <a:lnSpc>
                <a:spcPct val="93000"/>
              </a:lnSpc>
              <a:buClr>
                <a:srgbClr val="FF9900"/>
              </a:buClr>
              <a:buSzPct val="100000"/>
              <a:buFont typeface="Times New Roman" pitchFamily="-84" charset="0"/>
              <a:buNone/>
            </a:pPr>
            <a:r>
              <a:rPr lang="pl-PL" sz="1800" b="0">
                <a:solidFill>
                  <a:srgbClr val="0D0D0D"/>
                </a:solidFill>
                <a:latin typeface="Calibri" pitchFamily="-84" charset="0"/>
                <a:ea typeface="Calibri" pitchFamily="-84" charset="0"/>
                <a:cs typeface="Calibri" pitchFamily="-84" charset="0"/>
              </a:rPr>
              <a:t>  </a:t>
            </a:r>
            <a:r>
              <a:rPr lang="en-US" sz="1800" b="0">
                <a:solidFill>
                  <a:srgbClr val="0D0D0D"/>
                </a:solidFill>
                <a:latin typeface="Calibri" pitchFamily="-84" charset="0"/>
                <a:ea typeface="Calibri" pitchFamily="-84" charset="0"/>
                <a:cs typeface="Calibri" pitchFamily="-84" charset="0"/>
              </a:rPr>
              <a:t>evidence</a:t>
            </a:r>
            <a:r>
              <a:rPr lang="pl-PL" sz="1800" b="0">
                <a:solidFill>
                  <a:srgbClr val="0D0D0D"/>
                </a:solidFill>
                <a:latin typeface="Calibri" pitchFamily="-84" charset="0"/>
                <a:ea typeface="Calibri" pitchFamily="-84" charset="0"/>
                <a:cs typeface="Calibri" pitchFamily="-84" charset="0"/>
              </a:rPr>
              <a:t> </a:t>
            </a:r>
            <a:r>
              <a:rPr lang="en-US" sz="1800" b="0">
                <a:solidFill>
                  <a:srgbClr val="0D0D0D"/>
                </a:solidFill>
                <a:latin typeface="Calibri" pitchFamily="-84" charset="0"/>
                <a:ea typeface="Calibri" pitchFamily="-84" charset="0"/>
                <a:cs typeface="Calibri" pitchFamily="-84" charset="0"/>
              </a:rPr>
              <a:t>of risks of current projects</a:t>
            </a:r>
          </a:p>
          <a:p>
            <a:pPr algn="l">
              <a:lnSpc>
                <a:spcPct val="93000"/>
              </a:lnSpc>
              <a:buClr>
                <a:srgbClr val="000000"/>
              </a:buClr>
              <a:buSzPct val="100000"/>
              <a:buFont typeface="Times New Roman" pitchFamily="-84" charset="0"/>
              <a:buNone/>
            </a:pPr>
            <a:endParaRPr lang="pl-PL" sz="1800" b="0">
              <a:latin typeface="Calibri" pitchFamily="-84" charset="0"/>
              <a:ea typeface="Calibri" pitchFamily="-84" charset="0"/>
              <a:cs typeface="Calibri" pitchFamily="-84" charset="0"/>
            </a:endParaRPr>
          </a:p>
        </p:txBody>
      </p:sp>
      <p:sp>
        <p:nvSpPr>
          <p:cNvPr id="8" name="pole tekstowe 7"/>
          <p:cNvSpPr txBox="1">
            <a:spLocks noChangeArrowheads="1"/>
          </p:cNvSpPr>
          <p:nvPr/>
        </p:nvSpPr>
        <p:spPr bwMode="auto">
          <a:xfrm>
            <a:off x="4500563" y="2971800"/>
            <a:ext cx="4376737" cy="1384300"/>
          </a:xfrm>
          <a:prstGeom prst="rect">
            <a:avLst/>
          </a:prstGeom>
          <a:noFill/>
          <a:ln w="9525">
            <a:noFill/>
            <a:miter lim="800000"/>
            <a:headEnd/>
            <a:tailEnd/>
          </a:ln>
        </p:spPr>
        <p:txBody>
          <a:bodyPr>
            <a:prstTxWarp prst="textNoShape">
              <a:avLst/>
            </a:prstTxWarp>
            <a:spAutoFit/>
          </a:bodyPr>
          <a:lstStyle/>
          <a:p>
            <a:pPr algn="l">
              <a:lnSpc>
                <a:spcPct val="93000"/>
              </a:lnSpc>
              <a:buClr>
                <a:srgbClr val="000000"/>
              </a:buClr>
              <a:buSzPct val="100000"/>
              <a:buFont typeface="Times New Roman" pitchFamily="-84" charset="0"/>
              <a:buNone/>
            </a:pPr>
            <a:r>
              <a:rPr lang="pl-PL" sz="1800" b="0">
                <a:solidFill>
                  <a:srgbClr val="0070C0"/>
                </a:solidFill>
                <a:latin typeface="Calibri" pitchFamily="-84" charset="0"/>
                <a:ea typeface="Calibri" pitchFamily="-84" charset="0"/>
                <a:cs typeface="Calibri" pitchFamily="-84" charset="0"/>
              </a:rPr>
              <a:t>Comply</a:t>
            </a:r>
          </a:p>
          <a:p>
            <a:pPr algn="l">
              <a:lnSpc>
                <a:spcPct val="93000"/>
              </a:lnSpc>
              <a:buClr>
                <a:srgbClr val="FF9900"/>
              </a:buClr>
              <a:buSzPct val="100000"/>
              <a:buFont typeface="Wingdings" pitchFamily="-84" charset="2"/>
              <a:buChar char="§"/>
            </a:pPr>
            <a:r>
              <a:rPr lang="pl-PL" sz="1800" b="0">
                <a:latin typeface="Calibri" pitchFamily="-84" charset="0"/>
                <a:ea typeface="Calibri" pitchFamily="-84" charset="0"/>
                <a:cs typeface="Calibri" pitchFamily="-84" charset="0"/>
              </a:rPr>
              <a:t> </a:t>
            </a:r>
            <a:r>
              <a:rPr lang="pl-PL" sz="1800" b="0">
                <a:solidFill>
                  <a:srgbClr val="0D0D0D"/>
                </a:solidFill>
                <a:latin typeface="Calibri" pitchFamily="-84" charset="0"/>
                <a:ea typeface="Calibri" pitchFamily="-84" charset="0"/>
                <a:cs typeface="Calibri" pitchFamily="-84" charset="0"/>
              </a:rPr>
              <a:t>follow project / organization policies</a:t>
            </a:r>
          </a:p>
          <a:p>
            <a:pPr algn="l">
              <a:lnSpc>
                <a:spcPct val="93000"/>
              </a:lnSpc>
              <a:buClr>
                <a:srgbClr val="FF9900"/>
              </a:buClr>
              <a:buSzPct val="100000"/>
              <a:buFont typeface="Wingdings" pitchFamily="-84" charset="2"/>
              <a:buChar char="§"/>
            </a:pPr>
            <a:r>
              <a:rPr lang="pl-PL" sz="1800" b="0">
                <a:solidFill>
                  <a:srgbClr val="0D0D0D"/>
                </a:solidFill>
                <a:latin typeface="Calibri" pitchFamily="-84" charset="0"/>
                <a:ea typeface="Calibri" pitchFamily="-84" charset="0"/>
                <a:cs typeface="Calibri" pitchFamily="-84" charset="0"/>
              </a:rPr>
              <a:t> adhere to best industry practices</a:t>
            </a:r>
          </a:p>
          <a:p>
            <a:pPr algn="l">
              <a:lnSpc>
                <a:spcPct val="93000"/>
              </a:lnSpc>
              <a:buClr>
                <a:srgbClr val="FF9900"/>
              </a:buClr>
              <a:buSzPct val="100000"/>
              <a:buFont typeface="Wingdings" pitchFamily="-84" charset="2"/>
              <a:buChar char="§"/>
            </a:pPr>
            <a:r>
              <a:rPr lang="pl-PL" sz="1800" b="0">
                <a:solidFill>
                  <a:srgbClr val="0D0D0D"/>
                </a:solidFill>
                <a:latin typeface="Calibri" pitchFamily="-84" charset="0"/>
                <a:ea typeface="Calibri" pitchFamily="-84" charset="0"/>
                <a:cs typeface="Calibri" pitchFamily="-84" charset="0"/>
              </a:rPr>
              <a:t> fulfill contractual obligations</a:t>
            </a:r>
          </a:p>
          <a:p>
            <a:pPr algn="l">
              <a:lnSpc>
                <a:spcPct val="93000"/>
              </a:lnSpc>
              <a:buClr>
                <a:srgbClr val="000000"/>
              </a:buClr>
              <a:buSzPct val="100000"/>
              <a:buFont typeface="Times New Roman" pitchFamily="-84" charset="0"/>
              <a:buNone/>
            </a:pPr>
            <a:endParaRPr lang="pl-PL" sz="1800" b="0">
              <a:latin typeface="Calibri" pitchFamily="-84" charset="0"/>
              <a:ea typeface="Calibri" pitchFamily="-84" charset="0"/>
              <a:cs typeface="Calibri" pitchFamily="-84" charset="0"/>
            </a:endParaRPr>
          </a:p>
        </p:txBody>
      </p:sp>
      <p:sp>
        <p:nvSpPr>
          <p:cNvPr id="9" name="pole tekstowe 8"/>
          <p:cNvSpPr txBox="1"/>
          <p:nvPr/>
        </p:nvSpPr>
        <p:spPr>
          <a:xfrm>
            <a:off x="3821113" y="4197350"/>
            <a:ext cx="5246687" cy="1382713"/>
          </a:xfrm>
          <a:prstGeom prst="rect">
            <a:avLst/>
          </a:prstGeom>
          <a:noFill/>
        </p:spPr>
        <p:txBody>
          <a:bodyPr>
            <a:prstTxWarp prst="textNoShape">
              <a:avLst/>
            </a:prstTxWarp>
            <a:spAutoFit/>
          </a:bodyPr>
          <a:lstStyle/>
          <a:p>
            <a:pPr algn="l">
              <a:lnSpc>
                <a:spcPct val="93000"/>
              </a:lnSpc>
              <a:buClr>
                <a:srgbClr val="000000"/>
              </a:buClr>
              <a:buSzPct val="100000"/>
              <a:buFont typeface="Times New Roman" pitchFamily="-84" charset="0"/>
              <a:buNone/>
            </a:pPr>
            <a:r>
              <a:rPr lang="pl-PL" sz="1800" b="0">
                <a:solidFill>
                  <a:srgbClr val="0070C0"/>
                </a:solidFill>
                <a:latin typeface="Calibri" pitchFamily="-84" charset="0"/>
                <a:ea typeface="Calibri" pitchFamily="-84" charset="0"/>
                <a:cs typeface="Calibri" pitchFamily="-84" charset="0"/>
              </a:rPr>
              <a:t>Certify and Audit</a:t>
            </a:r>
          </a:p>
          <a:p>
            <a:pPr algn="l">
              <a:lnSpc>
                <a:spcPct val="93000"/>
              </a:lnSpc>
              <a:buClr>
                <a:srgbClr val="FF9900"/>
              </a:buClr>
              <a:buSzPct val="100000"/>
              <a:buFont typeface="Wingdings" pitchFamily="-84" charset="2"/>
              <a:buChar char="§"/>
            </a:pPr>
            <a:r>
              <a:rPr lang="pl-PL" sz="1800" b="0">
                <a:latin typeface="Calibri" pitchFamily="-84" charset="0"/>
                <a:ea typeface="Calibri" pitchFamily="-84" charset="0"/>
                <a:cs typeface="Calibri" pitchFamily="-84" charset="0"/>
              </a:rPr>
              <a:t> </a:t>
            </a:r>
            <a:r>
              <a:rPr lang="pl-PL" sz="1800" b="0">
                <a:solidFill>
                  <a:srgbClr val="0D0D0D"/>
                </a:solidFill>
                <a:latin typeface="Calibri" pitchFamily="-84" charset="0"/>
                <a:ea typeface="Calibri" pitchFamily="-84" charset="0"/>
                <a:cs typeface="Calibri" pitchFamily="-84" charset="0"/>
              </a:rPr>
              <a:t>provide traceability to fulfill certification criteria (ISO-x, FDA, DO-178, IEC-x, etc.)</a:t>
            </a:r>
          </a:p>
          <a:p>
            <a:pPr algn="l">
              <a:lnSpc>
                <a:spcPct val="93000"/>
              </a:lnSpc>
              <a:buClr>
                <a:srgbClr val="FF9900"/>
              </a:buClr>
              <a:buSzPct val="100000"/>
              <a:buFont typeface="Wingdings" pitchFamily="-84" charset="2"/>
              <a:buChar char="§"/>
            </a:pPr>
            <a:r>
              <a:rPr lang="pl-PL" sz="1800" b="0">
                <a:solidFill>
                  <a:srgbClr val="0D0D0D"/>
                </a:solidFill>
                <a:latin typeface="Calibri" pitchFamily="-84" charset="0"/>
                <a:ea typeface="Calibri" pitchFamily="-84" charset="0"/>
                <a:cs typeface="Calibri" pitchFamily="-84" charset="0"/>
              </a:rPr>
              <a:t> decrease certification cost</a:t>
            </a:r>
          </a:p>
          <a:p>
            <a:pPr algn="l">
              <a:lnSpc>
                <a:spcPct val="93000"/>
              </a:lnSpc>
              <a:buClr>
                <a:srgbClr val="FF9900"/>
              </a:buClr>
              <a:buSzPct val="100000"/>
              <a:buFont typeface="Wingdings" pitchFamily="-84" charset="2"/>
              <a:buChar char="§"/>
            </a:pPr>
            <a:r>
              <a:rPr lang="pl-PL" sz="1800" b="0">
                <a:solidFill>
                  <a:srgbClr val="0D0D0D"/>
                </a:solidFill>
                <a:latin typeface="Calibri" pitchFamily="-84" charset="0"/>
                <a:ea typeface="Calibri" pitchFamily="-84" charset="0"/>
                <a:cs typeface="Calibri" pitchFamily="-84" charset="0"/>
              </a:rPr>
              <a:t> support standards like MISRA, JSF, etc.</a:t>
            </a:r>
          </a:p>
        </p:txBody>
      </p:sp>
      <p:sp>
        <p:nvSpPr>
          <p:cNvPr id="10" name="pole tekstowe 9"/>
          <p:cNvSpPr txBox="1">
            <a:spLocks noChangeArrowheads="1"/>
          </p:cNvSpPr>
          <p:nvPr/>
        </p:nvSpPr>
        <p:spPr bwMode="auto">
          <a:xfrm>
            <a:off x="539750" y="5384800"/>
            <a:ext cx="7878763" cy="1127125"/>
          </a:xfrm>
          <a:prstGeom prst="rect">
            <a:avLst/>
          </a:prstGeom>
          <a:noFill/>
          <a:ln w="9525">
            <a:noFill/>
            <a:miter lim="800000"/>
            <a:headEnd/>
            <a:tailEnd/>
          </a:ln>
        </p:spPr>
        <p:txBody>
          <a:bodyPr wrap="none">
            <a:prstTxWarp prst="textNoShape">
              <a:avLst/>
            </a:prstTxWarp>
            <a:spAutoFit/>
          </a:bodyPr>
          <a:lstStyle/>
          <a:p>
            <a:pPr algn="l">
              <a:lnSpc>
                <a:spcPct val="93000"/>
              </a:lnSpc>
              <a:buClr>
                <a:srgbClr val="000000"/>
              </a:buClr>
              <a:buSzPct val="100000"/>
              <a:buFont typeface="Times New Roman" pitchFamily="-84" charset="0"/>
              <a:buNone/>
            </a:pPr>
            <a:r>
              <a:rPr lang="en-US" sz="1800" b="0">
                <a:solidFill>
                  <a:srgbClr val="0070C0"/>
                </a:solidFill>
                <a:latin typeface="Calibri" pitchFamily="-84" charset="0"/>
                <a:ea typeface="Calibri" pitchFamily="-84" charset="0"/>
                <a:cs typeface="Calibri" pitchFamily="-84" charset="0"/>
              </a:rPr>
              <a:t>Improve</a:t>
            </a:r>
          </a:p>
          <a:p>
            <a:pPr algn="l">
              <a:lnSpc>
                <a:spcPct val="93000"/>
              </a:lnSpc>
              <a:buClr>
                <a:srgbClr val="FF9900"/>
              </a:buClr>
              <a:buSzPct val="100000"/>
              <a:buFont typeface="Wingdings" pitchFamily="-84" charset="2"/>
              <a:buChar char="§"/>
            </a:pPr>
            <a:r>
              <a:rPr lang="pl-PL" sz="1800" b="0">
                <a:latin typeface="Calibri" pitchFamily="-84" charset="0"/>
                <a:ea typeface="Calibri" pitchFamily="-84" charset="0"/>
                <a:cs typeface="Calibri" pitchFamily="-84" charset="0"/>
              </a:rPr>
              <a:t> </a:t>
            </a:r>
            <a:r>
              <a:rPr lang="en-US" sz="1800" b="0">
                <a:solidFill>
                  <a:srgbClr val="0D0D0D"/>
                </a:solidFill>
                <a:latin typeface="Calibri" pitchFamily="-84" charset="0"/>
                <a:ea typeface="Calibri" pitchFamily="-84" charset="0"/>
                <a:cs typeface="Calibri" pitchFamily="-84" charset="0"/>
              </a:rPr>
              <a:t>optimize products and processes based on</a:t>
            </a:r>
            <a:r>
              <a:rPr lang="pl-PL" sz="1800" b="0">
                <a:solidFill>
                  <a:srgbClr val="0D0D0D"/>
                </a:solidFill>
                <a:latin typeface="Calibri" pitchFamily="-84" charset="0"/>
                <a:ea typeface="Calibri" pitchFamily="-84" charset="0"/>
                <a:cs typeface="Calibri" pitchFamily="-84" charset="0"/>
              </a:rPr>
              <a:t> </a:t>
            </a:r>
            <a:r>
              <a:rPr lang="en-US" sz="1800" b="0">
                <a:solidFill>
                  <a:srgbClr val="0D0D0D"/>
                </a:solidFill>
                <a:latin typeface="Calibri" pitchFamily="-84" charset="0"/>
                <a:ea typeface="Calibri" pitchFamily="-84" charset="0"/>
                <a:cs typeface="Calibri" pitchFamily="-84" charset="0"/>
              </a:rPr>
              <a:t>historical data (post-mortem analysis)</a:t>
            </a:r>
          </a:p>
          <a:p>
            <a:pPr algn="l">
              <a:lnSpc>
                <a:spcPct val="93000"/>
              </a:lnSpc>
              <a:buClr>
                <a:srgbClr val="FF9900"/>
              </a:buClr>
              <a:buSzPct val="100000"/>
              <a:buFont typeface="Wingdings" pitchFamily="-84" charset="2"/>
              <a:buChar char="§"/>
            </a:pPr>
            <a:r>
              <a:rPr lang="pl-PL" sz="1800" b="0">
                <a:solidFill>
                  <a:srgbClr val="0D0D0D"/>
                </a:solidFill>
                <a:latin typeface="Calibri" pitchFamily="-84" charset="0"/>
                <a:ea typeface="Calibri" pitchFamily="-84" charset="0"/>
                <a:cs typeface="Calibri" pitchFamily="-84" charset="0"/>
              </a:rPr>
              <a:t> </a:t>
            </a:r>
            <a:r>
              <a:rPr lang="en-US" sz="1800" b="0">
                <a:solidFill>
                  <a:srgbClr val="0D0D0D"/>
                </a:solidFill>
                <a:latin typeface="Calibri" pitchFamily="-84" charset="0"/>
                <a:ea typeface="Calibri" pitchFamily="-84" charset="0"/>
                <a:cs typeface="Calibri" pitchFamily="-84" charset="0"/>
              </a:rPr>
              <a:t>increase efficiency, performance and utilization</a:t>
            </a:r>
          </a:p>
          <a:p>
            <a:pPr algn="l">
              <a:lnSpc>
                <a:spcPct val="93000"/>
              </a:lnSpc>
              <a:buClr>
                <a:srgbClr val="FF9900"/>
              </a:buClr>
              <a:buSzPct val="100000"/>
              <a:buFont typeface="Wingdings" pitchFamily="-84" charset="2"/>
              <a:buChar char="§"/>
            </a:pPr>
            <a:r>
              <a:rPr lang="pl-PL" sz="1800" b="0">
                <a:solidFill>
                  <a:srgbClr val="0D0D0D"/>
                </a:solidFill>
                <a:latin typeface="Calibri" pitchFamily="-84" charset="0"/>
                <a:ea typeface="Calibri" pitchFamily="-84" charset="0"/>
                <a:cs typeface="Calibri" pitchFamily="-84" charset="0"/>
              </a:rPr>
              <a:t> </a:t>
            </a:r>
            <a:r>
              <a:rPr lang="en-US" sz="1800" b="0">
                <a:solidFill>
                  <a:srgbClr val="0D0D0D"/>
                </a:solidFill>
                <a:latin typeface="Calibri" pitchFamily="-84" charset="0"/>
                <a:ea typeface="Calibri" pitchFamily="-84" charset="0"/>
                <a:cs typeface="Calibri" pitchFamily="-84" charset="0"/>
              </a:rPr>
              <a:t>track down where your cost is located</a:t>
            </a:r>
            <a:endParaRPr lang="pl-PL" sz="1800" b="0">
              <a:solidFill>
                <a:srgbClr val="0D0D0D"/>
              </a:solidFill>
              <a:latin typeface="Calibri" pitchFamily="-84" charset="0"/>
              <a:ea typeface="Calibri" pitchFamily="-84" charset="0"/>
              <a:cs typeface="Calibri" pitchFamily="-84" charset="0"/>
            </a:endParaRPr>
          </a:p>
        </p:txBody>
      </p:sp>
      <p:pic>
        <p:nvPicPr>
          <p:cNvPr id="36871" name="Picture 2"/>
          <p:cNvPicPr>
            <a:picLocks noChangeAspect="1" noChangeArrowheads="1"/>
          </p:cNvPicPr>
          <p:nvPr/>
        </p:nvPicPr>
        <p:blipFill>
          <a:blip r:embed="rId3"/>
          <a:srcRect/>
          <a:stretch>
            <a:fillRect/>
          </a:stretch>
        </p:blipFill>
        <p:spPr bwMode="auto">
          <a:xfrm>
            <a:off x="854075" y="1874838"/>
            <a:ext cx="2955925" cy="2747962"/>
          </a:xfrm>
          <a:prstGeom prst="rect">
            <a:avLst/>
          </a:prstGeom>
          <a:noFill/>
          <a:ln w="9525">
            <a:noFill/>
            <a:miter lim="800000"/>
            <a:headEnd/>
            <a:tailEnd/>
          </a:ln>
        </p:spPr>
      </p:pic>
      <p:sp>
        <p:nvSpPr>
          <p:cNvPr id="19" name="Strzałka kolista 18"/>
          <p:cNvSpPr>
            <a:spLocks/>
          </p:cNvSpPr>
          <p:nvPr/>
        </p:nvSpPr>
        <p:spPr bwMode="auto">
          <a:xfrm rot="10800000">
            <a:off x="381000" y="1325563"/>
            <a:ext cx="3816350" cy="3792537"/>
          </a:xfrm>
          <a:custGeom>
            <a:avLst/>
            <a:gdLst>
              <a:gd name="T0" fmla="*/ 3019530 w 3168352"/>
              <a:gd name="T1" fmla="*/ 1987424 h 3160816"/>
              <a:gd name="T2" fmla="*/ 1383149 w 3168352"/>
              <a:gd name="T3" fmla="*/ 3055300 h 3160816"/>
              <a:gd name="T4" fmla="*/ 91969 w 3168352"/>
              <a:gd name="T5" fmla="*/ 1588440 h 3160816"/>
              <a:gd name="T6" fmla="*/ 1367283 w 3168352"/>
              <a:gd name="T7" fmla="*/ 107755 h 3160816"/>
              <a:gd name="T8" fmla="*/ 3015045 w 3168352"/>
              <a:gd name="T9" fmla="*/ 1157972 h 3160816"/>
              <a:gd name="T10" fmla="*/ 3099609 w 3168352"/>
              <a:gd name="T11" fmla="*/ 1171811 h 3160816"/>
              <a:gd name="T12" fmla="*/ 3003404 w 3168352"/>
              <a:gd name="T13" fmla="*/ 1812688 h 3160816"/>
              <a:gd name="T14" fmla="*/ 2811509 w 3168352"/>
              <a:gd name="T15" fmla="*/ 1124659 h 3160816"/>
              <a:gd name="T16" fmla="*/ 2895492 w 3168352"/>
              <a:gd name="T17" fmla="*/ 1138404 h 3160816"/>
              <a:gd name="T18" fmla="*/ 1344148 w 3168352"/>
              <a:gd name="T19" fmla="*/ 220898 h 3160816"/>
              <a:gd name="T20" fmla="*/ 200399 w 3168352"/>
              <a:gd name="T21" fmla="*/ 1614177 h 3160816"/>
              <a:gd name="T22" fmla="*/ 1410755 w 3168352"/>
              <a:gd name="T23" fmla="*/ 2949954 h 3160816"/>
              <a:gd name="T24" fmla="*/ 2915592 w 3168352"/>
              <a:gd name="T25" fmla="*/ 1957950 h 3160816"/>
              <a:gd name="T26" fmla="*/ 3019530 w 3168352"/>
              <a:gd name="T27" fmla="*/ 1987424 h 316081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68352" h="3160816">
                <a:moveTo>
                  <a:pt x="3019530" y="1987424"/>
                </a:moveTo>
                <a:cubicBezTo>
                  <a:pt x="2816458" y="2699951"/>
                  <a:pt x="2119014" y="3155092"/>
                  <a:pt x="1383149" y="3055300"/>
                </a:cubicBezTo>
                <a:cubicBezTo>
                  <a:pt x="646539" y="2955407"/>
                  <a:pt x="95981" y="2329939"/>
                  <a:pt x="91969" y="1588440"/>
                </a:cubicBezTo>
                <a:cubicBezTo>
                  <a:pt x="87958" y="846911"/>
                  <a:pt x="631760" y="215537"/>
                  <a:pt x="1367283" y="107755"/>
                </a:cubicBezTo>
                <a:cubicBezTo>
                  <a:pt x="2102004" y="91"/>
                  <a:pt x="2804287" y="447698"/>
                  <a:pt x="3015045" y="1157972"/>
                </a:cubicBezTo>
                <a:lnTo>
                  <a:pt x="3099609" y="1171811"/>
                </a:lnTo>
                <a:lnTo>
                  <a:pt x="3003404" y="1812688"/>
                </a:lnTo>
                <a:lnTo>
                  <a:pt x="2811509" y="1124659"/>
                </a:lnTo>
                <a:lnTo>
                  <a:pt x="2895492" y="1138404"/>
                </a:lnTo>
                <a:cubicBezTo>
                  <a:pt x="2676568" y="492441"/>
                  <a:pt x="2017512" y="102659"/>
                  <a:pt x="1344148" y="220898"/>
                </a:cubicBezTo>
                <a:cubicBezTo>
                  <a:pt x="669840" y="339303"/>
                  <a:pt x="183650" y="931565"/>
                  <a:pt x="200399" y="1614177"/>
                </a:cubicBezTo>
                <a:cubicBezTo>
                  <a:pt x="217145" y="2296653"/>
                  <a:pt x="731605" y="2864423"/>
                  <a:pt x="1410755" y="2949954"/>
                </a:cubicBezTo>
                <a:cubicBezTo>
                  <a:pt x="2089213" y="3035398"/>
                  <a:pt x="2728561" y="2613933"/>
                  <a:pt x="2915592" y="1957950"/>
                </a:cubicBezTo>
                <a:lnTo>
                  <a:pt x="3019530" y="1987424"/>
                </a:lnTo>
                <a:close/>
              </a:path>
            </a:pathLst>
          </a:custGeom>
          <a:solidFill>
            <a:srgbClr val="0070C0"/>
          </a:solidFill>
          <a:ln w="38100" cap="flat" cmpd="sng">
            <a:solidFill>
              <a:schemeClr val="bg1"/>
            </a:solidFill>
            <a:prstDash val="solid"/>
            <a:round/>
            <a:headEnd/>
            <a:tailEnd/>
          </a:ln>
          <a:effectLst>
            <a:outerShdw blurRad="40000" dist="20000" dir="5400000" rotWithShape="0">
              <a:srgbClr val="000000">
                <a:alpha val="37999"/>
              </a:srgbClr>
            </a:outerShdw>
          </a:effectLst>
        </p:spPr>
        <p:txBody>
          <a:bodyPr anchor="ctr">
            <a:prstTxWarp prst="textNoShape">
              <a:avLst/>
            </a:prstTxWarp>
          </a:bodyPr>
          <a:lstStyle/>
          <a:p>
            <a:pPr>
              <a:defRPr/>
            </a:pPr>
            <a:endParaRPr lang="en-US">
              <a:latin typeface="Arial" pitchFamily="-1" charset="0"/>
              <a:ea typeface="ＭＳ Ｐゴシック" pitchFamily="-1" charset="-128"/>
              <a:cs typeface="ＭＳ Ｐゴシック" pitchFamily="-1" charset="-128"/>
            </a:endParaRPr>
          </a:p>
        </p:txBody>
      </p:sp>
      <p:sp>
        <p:nvSpPr>
          <p:cNvPr id="36873" name="Title 10"/>
          <p:cNvSpPr>
            <a:spLocks noGrp="1"/>
          </p:cNvSpPr>
          <p:nvPr>
            <p:ph type="title"/>
          </p:nvPr>
        </p:nvSpPr>
        <p:spPr/>
        <p:txBody>
          <a:bodyPr/>
          <a:lstStyle/>
          <a:p>
            <a:r>
              <a:rPr lang="en-US" sz="2400" dirty="0" smtClean="0">
                <a:solidFill>
                  <a:srgbClr val="FFFFFF"/>
                </a:solidFill>
                <a:latin typeface="Calibri" pitchFamily="-84" charset="0"/>
                <a:ea typeface="Calibri" pitchFamily="-84" charset="0"/>
                <a:cs typeface="Calibri" pitchFamily="-84" charset="0"/>
              </a:rPr>
              <a:t>Management and Traceability</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0"/>
                            </p:stCondLst>
                            <p:childTnLst>
                              <p:par>
                                <p:cTn id="8" presetID="8" presetClass="emph" presetSubtype="0" accel="50000" decel="50000" fill="hold" grpId="0" nodeType="afterEffect">
                                  <p:stCondLst>
                                    <p:cond delay="0"/>
                                  </p:stCondLst>
                                  <p:childTnLst>
                                    <p:animRot by="21600000">
                                      <p:cBhvr>
                                        <p:cTn id="9" dur="2000" fill="hold"/>
                                        <p:tgtEl>
                                          <p:spTgt spid="19"/>
                                        </p:tgtEl>
                                        <p:attrNameLst>
                                          <p:attrName>r</p:attrName>
                                        </p:attrNameLst>
                                      </p:cBhvr>
                                    </p:animRo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childTnLst>
                                </p:cTn>
                              </p:par>
                            </p:childTnLst>
                          </p:cTn>
                        </p:par>
                        <p:par>
                          <p:cTn id="14" fill="hold">
                            <p:stCondLst>
                              <p:cond delay="0"/>
                            </p:stCondLst>
                            <p:childTnLst>
                              <p:par>
                                <p:cTn id="15" presetID="8" presetClass="emph" presetSubtype="0" fill="hold" grpId="1" nodeType="afterEffect">
                                  <p:stCondLst>
                                    <p:cond delay="0"/>
                                  </p:stCondLst>
                                  <p:childTnLst>
                                    <p:animRot by="21600000">
                                      <p:cBhvr>
                                        <p:cTn id="16" dur="2000" fill="hold"/>
                                        <p:tgtEl>
                                          <p:spTgt spid="19"/>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par>
                          <p:cTn id="21" fill="hold">
                            <p:stCondLst>
                              <p:cond delay="0"/>
                            </p:stCondLst>
                            <p:childTnLst>
                              <p:par>
                                <p:cTn id="22" presetID="8" presetClass="emph" presetSubtype="0" fill="hold" grpId="2" nodeType="afterEffect">
                                  <p:stCondLst>
                                    <p:cond delay="0"/>
                                  </p:stCondLst>
                                  <p:childTnLst>
                                    <p:animRot by="21600000">
                                      <p:cBhvr>
                                        <p:cTn id="23" dur="2000" fill="hold"/>
                                        <p:tgtEl>
                                          <p:spTgt spid="19"/>
                                        </p:tgtEl>
                                        <p:attrNameLst>
                                          <p:attrName>r</p:attrName>
                                        </p:attrNameLst>
                                      </p:cBhvr>
                                    </p:animRo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childTnLst>
                                </p:cTn>
                              </p:par>
                            </p:childTnLst>
                          </p:cTn>
                        </p:par>
                        <p:par>
                          <p:cTn id="28" fill="hold">
                            <p:stCondLst>
                              <p:cond delay="0"/>
                            </p:stCondLst>
                            <p:childTnLst>
                              <p:par>
                                <p:cTn id="29" presetID="8" presetClass="emph" presetSubtype="0" fill="hold" grpId="3" nodeType="afterEffect">
                                  <p:stCondLst>
                                    <p:cond delay="0"/>
                                  </p:stCondLst>
                                  <p:childTnLst>
                                    <p:animRot by="21600000">
                                      <p:cBhvr>
                                        <p:cTn id="30" dur="2000" fill="hold"/>
                                        <p:tgtEl>
                                          <p:spTgt spid="19"/>
                                        </p:tgtEl>
                                        <p:attrNameLst>
                                          <p:attrName>r</p:attrName>
                                        </p:attrNameLst>
                                      </p:cBhvr>
                                    </p:animRo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9" grpId="0" animBg="1"/>
      <p:bldP spid="19" grpId="1" animBg="1"/>
      <p:bldP spid="19" grpId="2" animBg="1"/>
      <p:bldP spid="19" grpId="3" animBg="1"/>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7586" name="Title 5"/>
          <p:cNvSpPr>
            <a:spLocks noGrp="1"/>
          </p:cNvSpPr>
          <p:nvPr>
            <p:ph type="title"/>
          </p:nvPr>
        </p:nvSpPr>
        <p:spPr>
          <a:xfrm>
            <a:off x="323850" y="0"/>
            <a:ext cx="6991350" cy="692150"/>
          </a:xfrm>
        </p:spPr>
        <p:txBody>
          <a:bodyPr/>
          <a:lstStyle/>
          <a:p>
            <a:r>
              <a:rPr lang="en-US" dirty="0" smtClean="0">
                <a:latin typeface="Calibri" pitchFamily="-84" charset="0"/>
                <a:ea typeface="Calibri" pitchFamily="-84" charset="0"/>
                <a:cs typeface="Calibri" pitchFamily="-84" charset="0"/>
              </a:rPr>
              <a:t>Monitor/Manage Processes: Manager Dashboard</a:t>
            </a:r>
          </a:p>
        </p:txBody>
      </p:sp>
      <p:sp>
        <p:nvSpPr>
          <p:cNvPr id="3" name="Footer Placeholder 2"/>
          <p:cNvSpPr>
            <a:spLocks noGrp="1"/>
          </p:cNvSpPr>
          <p:nvPr>
            <p:ph type="ftr" sz="quarter" idx="10"/>
          </p:nvPr>
        </p:nvSpPr>
        <p:spPr/>
        <p:txBody>
          <a:bodyPr/>
          <a:lstStyle/>
          <a:p>
            <a:pPr>
              <a:defRPr/>
            </a:pPr>
            <a:r>
              <a:rPr lang="en-US"/>
              <a:t>Parasoft Proprietary and Confidential</a:t>
            </a:r>
          </a:p>
        </p:txBody>
      </p:sp>
      <p:pic>
        <p:nvPicPr>
          <p:cNvPr id="5" name="Picture 4"/>
          <p:cNvPicPr>
            <a:picLocks noChangeAspect="1"/>
          </p:cNvPicPr>
          <p:nvPr/>
        </p:nvPicPr>
        <p:blipFill>
          <a:blip r:embed="rId3"/>
          <a:stretch>
            <a:fillRect/>
          </a:stretch>
        </p:blipFill>
        <p:spPr>
          <a:xfrm>
            <a:off x="2209800" y="838200"/>
            <a:ext cx="4724400" cy="580707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Policy - Is It Working?</a:t>
            </a:r>
            <a:endParaRPr lang="en-US" dirty="0"/>
          </a:p>
        </p:txBody>
      </p:sp>
      <p:sp>
        <p:nvSpPr>
          <p:cNvPr id="3" name="Content Placeholder 2"/>
          <p:cNvSpPr>
            <a:spLocks noGrp="1"/>
          </p:cNvSpPr>
          <p:nvPr>
            <p:ph idx="1"/>
          </p:nvPr>
        </p:nvSpPr>
        <p:spPr/>
        <p:txBody>
          <a:bodyPr/>
          <a:lstStyle/>
          <a:p>
            <a:r>
              <a:rPr lang="en-US" dirty="0" smtClean="0"/>
              <a:t>Setup policies</a:t>
            </a:r>
          </a:p>
          <a:p>
            <a:pPr lvl="1"/>
            <a:r>
              <a:rPr lang="en-US" dirty="0" smtClean="0"/>
              <a:t>Test Coverage</a:t>
            </a:r>
          </a:p>
          <a:p>
            <a:pPr lvl="1"/>
            <a:r>
              <a:rPr lang="en-US" dirty="0" smtClean="0"/>
              <a:t>Unit Tests Executed</a:t>
            </a:r>
          </a:p>
          <a:p>
            <a:pPr lvl="1"/>
            <a:r>
              <a:rPr lang="en-US" dirty="0" smtClean="0"/>
              <a:t>SA Compliance</a:t>
            </a:r>
          </a:p>
          <a:p>
            <a:pPr lvl="1"/>
            <a:r>
              <a:rPr lang="en-US" dirty="0" smtClean="0"/>
              <a:t>Peer review expectations</a:t>
            </a:r>
          </a:p>
          <a:p>
            <a:pPr lvl="1"/>
            <a:r>
              <a:rPr lang="en-US" dirty="0" smtClean="0"/>
              <a:t>Measure – Monitor - Improve</a:t>
            </a:r>
          </a:p>
          <a:p>
            <a:r>
              <a:rPr lang="en-US" dirty="0" smtClean="0"/>
              <a:t>Base threshold on current results</a:t>
            </a:r>
          </a:p>
          <a:p>
            <a:r>
              <a:rPr lang="en-US" dirty="0" smtClean="0"/>
              <a:t>Incremental improvement</a:t>
            </a:r>
            <a:endParaRPr lang="en-US" dirty="0"/>
          </a:p>
        </p:txBody>
      </p:sp>
      <p:sp>
        <p:nvSpPr>
          <p:cNvPr id="4" name="Footer Placeholder 3"/>
          <p:cNvSpPr>
            <a:spLocks noGrp="1"/>
          </p:cNvSpPr>
          <p:nvPr>
            <p:ph type="ftr" sz="quarter" idx="10"/>
          </p:nvPr>
        </p:nvSpPr>
        <p:spPr/>
        <p:txBody>
          <a:bodyPr/>
          <a:lstStyle/>
          <a:p>
            <a:pPr>
              <a:defRPr/>
            </a:pPr>
            <a:r>
              <a:rPr lang="en-US" smtClean="0"/>
              <a:t>Parasoft Proprietary and Confidential</a:t>
            </a:r>
            <a:endParaRPr lang="en-US"/>
          </a:p>
        </p:txBody>
      </p:sp>
      <p:sp>
        <p:nvSpPr>
          <p:cNvPr id="5" name="Slide Number Placeholder 4"/>
          <p:cNvSpPr>
            <a:spLocks noGrp="1"/>
          </p:cNvSpPr>
          <p:nvPr>
            <p:ph type="sldNum" sz="quarter" idx="11"/>
          </p:nvPr>
        </p:nvSpPr>
        <p:spPr/>
        <p:txBody>
          <a:bodyPr/>
          <a:lstStyle/>
          <a:p>
            <a:fld id="{7F0A22B0-602B-CD45-9414-0479695D5082}" type="slidenum">
              <a:rPr lang="en-US" smtClean="0"/>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Static Analysis</a:t>
            </a:r>
            <a:endParaRPr lang="en-US" dirty="0"/>
          </a:p>
        </p:txBody>
      </p:sp>
      <p:sp>
        <p:nvSpPr>
          <p:cNvPr id="3" name="Content Placeholder 2"/>
          <p:cNvSpPr>
            <a:spLocks noGrp="1"/>
          </p:cNvSpPr>
          <p:nvPr>
            <p:ph idx="1"/>
          </p:nvPr>
        </p:nvSpPr>
        <p:spPr/>
        <p:txBody>
          <a:bodyPr/>
          <a:lstStyle/>
          <a:p>
            <a:r>
              <a:rPr lang="en-US" dirty="0" smtClean="0"/>
              <a:t>Variety of methods</a:t>
            </a:r>
          </a:p>
          <a:p>
            <a:pPr lvl="1"/>
            <a:r>
              <a:rPr lang="en-US" dirty="0" smtClean="0"/>
              <a:t>Peer Review / Manual Code Review / Code Inspection</a:t>
            </a:r>
          </a:p>
          <a:p>
            <a:pPr lvl="1"/>
            <a:r>
              <a:rPr lang="en-US" dirty="0" smtClean="0"/>
              <a:t>Pattern-based code scanners</a:t>
            </a:r>
          </a:p>
          <a:p>
            <a:pPr lvl="1"/>
            <a:r>
              <a:rPr lang="en-US" dirty="0" smtClean="0"/>
              <a:t>Flow-based code scanners</a:t>
            </a:r>
          </a:p>
          <a:p>
            <a:pPr lvl="1"/>
            <a:r>
              <a:rPr lang="en-US" dirty="0" smtClean="0"/>
              <a:t>Metrics-based code scanners</a:t>
            </a:r>
          </a:p>
          <a:p>
            <a:pPr lvl="1"/>
            <a:r>
              <a:rPr lang="en-US" dirty="0" smtClean="0"/>
              <a:t>Compiler / build output</a:t>
            </a:r>
            <a:endParaRPr lang="en-US" dirty="0"/>
          </a:p>
        </p:txBody>
      </p:sp>
      <p:sp>
        <p:nvSpPr>
          <p:cNvPr id="4" name="Footer Placeholder 3"/>
          <p:cNvSpPr>
            <a:spLocks noGrp="1"/>
          </p:cNvSpPr>
          <p:nvPr>
            <p:ph type="ftr" sz="quarter" idx="10"/>
          </p:nvPr>
        </p:nvSpPr>
        <p:spPr/>
        <p:txBody>
          <a:bodyPr/>
          <a:lstStyle/>
          <a:p>
            <a:pPr>
              <a:defRPr/>
            </a:pPr>
            <a:r>
              <a:rPr lang="en-US" smtClean="0"/>
              <a:t>Parasoft Proprietary and Confidential</a:t>
            </a:r>
            <a:endParaRPr lang="en-US"/>
          </a:p>
        </p:txBody>
      </p:sp>
      <p:pic>
        <p:nvPicPr>
          <p:cNvPr id="6" name="Picture 5"/>
          <p:cNvPicPr>
            <a:picLocks noChangeAspect="1"/>
          </p:cNvPicPr>
          <p:nvPr/>
        </p:nvPicPr>
        <p:blipFill>
          <a:blip r:embed="rId3"/>
          <a:stretch>
            <a:fillRect/>
          </a:stretch>
        </p:blipFill>
        <p:spPr>
          <a:xfrm>
            <a:off x="5105400" y="2743200"/>
            <a:ext cx="3260333" cy="302260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 for Process Improvement</a:t>
            </a:r>
            <a:endParaRPr lang="en-US" dirty="0"/>
          </a:p>
        </p:txBody>
      </p:sp>
      <p:sp>
        <p:nvSpPr>
          <p:cNvPr id="3" name="Content Placeholder 2"/>
          <p:cNvSpPr>
            <a:spLocks noGrp="1"/>
          </p:cNvSpPr>
          <p:nvPr>
            <p:ph idx="1"/>
          </p:nvPr>
        </p:nvSpPr>
        <p:spPr/>
        <p:txBody>
          <a:bodyPr/>
          <a:lstStyle/>
          <a:p>
            <a:r>
              <a:rPr lang="en-US" dirty="0" smtClean="0"/>
              <a:t>Flow rules have corresponding pattern-based rules</a:t>
            </a:r>
          </a:p>
          <a:p>
            <a:r>
              <a:rPr lang="en-US" dirty="0" smtClean="0"/>
              <a:t>Prevent the potential rather than chase paths</a:t>
            </a:r>
          </a:p>
          <a:p>
            <a:r>
              <a:rPr lang="en-US" dirty="0" smtClean="0"/>
              <a:t>Analyze issues and select SA based on real problems</a:t>
            </a:r>
          </a:p>
          <a:p>
            <a:r>
              <a:rPr lang="en-US" dirty="0" smtClean="0"/>
              <a:t>Analyze flow-analysis issues and select pattern rules to prevent</a:t>
            </a:r>
          </a:p>
          <a:p>
            <a:endParaRPr lang="en-US" dirty="0"/>
          </a:p>
        </p:txBody>
      </p:sp>
      <p:sp>
        <p:nvSpPr>
          <p:cNvPr id="4" name="Footer Placeholder 3"/>
          <p:cNvSpPr>
            <a:spLocks noGrp="1"/>
          </p:cNvSpPr>
          <p:nvPr>
            <p:ph type="ftr" sz="quarter" idx="10"/>
          </p:nvPr>
        </p:nvSpPr>
        <p:spPr/>
        <p:txBody>
          <a:bodyPr/>
          <a:lstStyle/>
          <a:p>
            <a:pPr>
              <a:defRPr/>
            </a:pPr>
            <a:r>
              <a:rPr lang="en-US" smtClean="0"/>
              <a:t>Parasoft Proprietary and Confidential</a:t>
            </a:r>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Peer Review</a:t>
            </a:r>
            <a:endParaRPr lang="en-US" dirty="0"/>
          </a:p>
        </p:txBody>
      </p:sp>
      <p:sp>
        <p:nvSpPr>
          <p:cNvPr id="6" name="Text Placeholder 5"/>
          <p:cNvSpPr>
            <a:spLocks noGrp="1"/>
          </p:cNvSpPr>
          <p:nvPr>
            <p:ph type="body" sz="half" idx="1"/>
          </p:nvPr>
        </p:nvSpPr>
        <p:spPr/>
        <p:txBody>
          <a:bodyPr/>
          <a:lstStyle/>
          <a:p>
            <a:r>
              <a:rPr lang="en-US" dirty="0" smtClean="0"/>
              <a:t>Great for mentoring</a:t>
            </a:r>
          </a:p>
          <a:p>
            <a:r>
              <a:rPr lang="en-US" dirty="0" smtClean="0"/>
              <a:t>Great for conceptual work</a:t>
            </a:r>
          </a:p>
          <a:p>
            <a:r>
              <a:rPr lang="en-US" dirty="0" smtClean="0"/>
              <a:t>Avoid formatting &amp; other things the computer can do</a:t>
            </a:r>
            <a:endParaRPr lang="en-US" dirty="0"/>
          </a:p>
        </p:txBody>
      </p:sp>
      <p:sp>
        <p:nvSpPr>
          <p:cNvPr id="4" name="Footer Placeholder 3"/>
          <p:cNvSpPr>
            <a:spLocks noGrp="1"/>
          </p:cNvSpPr>
          <p:nvPr>
            <p:ph type="ftr" sz="quarter" idx="10"/>
          </p:nvPr>
        </p:nvSpPr>
        <p:spPr/>
        <p:txBody>
          <a:bodyPr/>
          <a:lstStyle/>
          <a:p>
            <a:pPr>
              <a:defRPr/>
            </a:pPr>
            <a:r>
              <a:rPr lang="en-US" smtClean="0"/>
              <a:t>Parasoft Proprietary and Confidential</a:t>
            </a:r>
            <a:endParaRPr lang="en-US"/>
          </a:p>
        </p:txBody>
      </p:sp>
      <p:pic>
        <p:nvPicPr>
          <p:cNvPr id="5" name="Picture 4"/>
          <p:cNvPicPr>
            <a:picLocks noChangeAspect="1"/>
          </p:cNvPicPr>
          <p:nvPr/>
        </p:nvPicPr>
        <p:blipFill>
          <a:blip r:embed="rId3"/>
          <a:stretch>
            <a:fillRect/>
          </a:stretch>
        </p:blipFill>
        <p:spPr>
          <a:xfrm>
            <a:off x="5334000" y="2310288"/>
            <a:ext cx="3397876" cy="2261711"/>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Metrics</a:t>
            </a:r>
            <a:endParaRPr lang="en-US" dirty="0"/>
          </a:p>
        </p:txBody>
      </p:sp>
      <p:sp>
        <p:nvSpPr>
          <p:cNvPr id="3" name="Content Placeholder 2"/>
          <p:cNvSpPr>
            <a:spLocks noGrp="1"/>
          </p:cNvSpPr>
          <p:nvPr>
            <p:ph idx="1"/>
          </p:nvPr>
        </p:nvSpPr>
        <p:spPr>
          <a:xfrm>
            <a:off x="457200" y="1600200"/>
            <a:ext cx="8229600" cy="4572000"/>
          </a:xfrm>
        </p:spPr>
        <p:txBody>
          <a:bodyPr/>
          <a:lstStyle/>
          <a:p>
            <a:r>
              <a:rPr lang="en-US" dirty="0" smtClean="0"/>
              <a:t>KLOC</a:t>
            </a:r>
          </a:p>
          <a:p>
            <a:r>
              <a:rPr lang="en-US" dirty="0" smtClean="0"/>
              <a:t>Complexity</a:t>
            </a:r>
          </a:p>
          <a:p>
            <a:r>
              <a:rPr lang="en-US" dirty="0" smtClean="0"/>
              <a:t>Maintainability Index</a:t>
            </a:r>
          </a:p>
          <a:p>
            <a:r>
              <a:rPr lang="en-US" dirty="0" smtClean="0"/>
              <a:t>Numbers (files, lines, methods)</a:t>
            </a:r>
          </a:p>
          <a:p>
            <a:endParaRPr lang="en-US" dirty="0"/>
          </a:p>
        </p:txBody>
      </p:sp>
      <p:sp>
        <p:nvSpPr>
          <p:cNvPr id="4" name="Footer Placeholder 3"/>
          <p:cNvSpPr>
            <a:spLocks noGrp="1"/>
          </p:cNvSpPr>
          <p:nvPr>
            <p:ph type="ftr" sz="quarter" idx="10"/>
          </p:nvPr>
        </p:nvSpPr>
        <p:spPr/>
        <p:txBody>
          <a:bodyPr/>
          <a:lstStyle/>
          <a:p>
            <a:pPr>
              <a:defRPr/>
            </a:pPr>
            <a:r>
              <a:rPr lang="en-US" smtClean="0"/>
              <a:t>Parasoft Proprietary and Confidential</a:t>
            </a:r>
            <a:endParaRPr lang="en-US"/>
          </a:p>
        </p:txBody>
      </p:sp>
      <p:pic>
        <p:nvPicPr>
          <p:cNvPr id="6" name="Picture 5" descr="dashboard_partial.tiff"/>
          <p:cNvPicPr>
            <a:picLocks noChangeAspect="1"/>
          </p:cNvPicPr>
          <p:nvPr/>
        </p:nvPicPr>
        <p:blipFill>
          <a:blip r:embed="rId3"/>
          <a:stretch>
            <a:fillRect/>
          </a:stretch>
        </p:blipFill>
        <p:spPr>
          <a:xfrm>
            <a:off x="1828800" y="3657600"/>
            <a:ext cx="5486400" cy="243459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682" name="Title 3"/>
          <p:cNvSpPr>
            <a:spLocks noGrp="1"/>
          </p:cNvSpPr>
          <p:nvPr>
            <p:ph type="title"/>
          </p:nvPr>
        </p:nvSpPr>
        <p:spPr/>
        <p:txBody>
          <a:bodyPr/>
          <a:lstStyle/>
          <a:p>
            <a:r>
              <a:rPr lang="en-US" dirty="0" smtClean="0">
                <a:latin typeface="Calibri" pitchFamily="-84" charset="0"/>
                <a:ea typeface="Calibri" pitchFamily="-84" charset="0"/>
                <a:cs typeface="Calibri" pitchFamily="-84" charset="0"/>
              </a:rPr>
              <a:t>Monitor/Manage Processes: </a:t>
            </a:r>
            <a:r>
              <a:rPr lang="en-US" dirty="0" smtClean="0">
                <a:latin typeface="Calibri" pitchFamily="-84" charset="0"/>
                <a:ea typeface="ＭＳ Ｐゴシック" pitchFamily="-84" charset="-128"/>
                <a:cs typeface="ＭＳ Ｐゴシック" pitchFamily="-84" charset="-128"/>
              </a:rPr>
              <a:t>Tests Overview</a:t>
            </a:r>
          </a:p>
        </p:txBody>
      </p:sp>
      <p:sp>
        <p:nvSpPr>
          <p:cNvPr id="3" name="Footer Placeholder 2"/>
          <p:cNvSpPr>
            <a:spLocks noGrp="1"/>
          </p:cNvSpPr>
          <p:nvPr>
            <p:ph type="ftr" sz="quarter" idx="10"/>
          </p:nvPr>
        </p:nvSpPr>
        <p:spPr/>
        <p:txBody>
          <a:bodyPr/>
          <a:lstStyle/>
          <a:p>
            <a:pPr>
              <a:defRPr/>
            </a:pPr>
            <a:r>
              <a:rPr lang="en-US"/>
              <a:t>Parasoft Proprietary and Confidential</a:t>
            </a:r>
          </a:p>
        </p:txBody>
      </p:sp>
      <p:pic>
        <p:nvPicPr>
          <p:cNvPr id="6" name="Picture 5"/>
          <p:cNvPicPr>
            <a:picLocks noChangeAspect="1"/>
          </p:cNvPicPr>
          <p:nvPr/>
        </p:nvPicPr>
        <p:blipFill>
          <a:blip r:embed="rId2"/>
          <a:stretch>
            <a:fillRect/>
          </a:stretch>
        </p:blipFill>
        <p:spPr>
          <a:xfrm>
            <a:off x="1219200" y="838200"/>
            <a:ext cx="6248400" cy="54102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Trend Reporting</a:t>
            </a:r>
            <a:endParaRPr lang="en-US" dirty="0"/>
          </a:p>
        </p:txBody>
      </p:sp>
      <p:sp>
        <p:nvSpPr>
          <p:cNvPr id="3" name="Content Placeholder 2"/>
          <p:cNvSpPr>
            <a:spLocks noGrp="1"/>
          </p:cNvSpPr>
          <p:nvPr>
            <p:ph idx="1"/>
          </p:nvPr>
        </p:nvSpPr>
        <p:spPr>
          <a:xfrm>
            <a:off x="457200" y="1676400"/>
            <a:ext cx="8229600" cy="4495800"/>
          </a:xfrm>
        </p:spPr>
        <p:txBody>
          <a:bodyPr/>
          <a:lstStyle/>
          <a:p>
            <a:r>
              <a:rPr lang="en-US" dirty="0" smtClean="0"/>
              <a:t>Reports should show violations</a:t>
            </a:r>
          </a:p>
          <a:p>
            <a:r>
              <a:rPr lang="en-US" dirty="0" smtClean="0"/>
              <a:t>Show trends</a:t>
            </a:r>
          </a:p>
          <a:p>
            <a:r>
              <a:rPr lang="en-US" dirty="0" smtClean="0"/>
              <a:t>Breakdowns</a:t>
            </a:r>
          </a:p>
          <a:p>
            <a:pPr lvl="1"/>
            <a:r>
              <a:rPr lang="en-US" dirty="0" smtClean="0"/>
              <a:t>File</a:t>
            </a:r>
          </a:p>
          <a:p>
            <a:pPr lvl="1"/>
            <a:r>
              <a:rPr lang="en-US" dirty="0" smtClean="0"/>
              <a:t>Violation type</a:t>
            </a:r>
          </a:p>
          <a:p>
            <a:pPr lvl="1"/>
            <a:r>
              <a:rPr lang="en-US" dirty="0" smtClean="0"/>
              <a:t>Severity</a:t>
            </a:r>
          </a:p>
          <a:p>
            <a:pPr lvl="1"/>
            <a:r>
              <a:rPr lang="en-US" dirty="0" smtClean="0"/>
              <a:t>developer</a:t>
            </a:r>
            <a:endParaRPr lang="en-US" dirty="0"/>
          </a:p>
        </p:txBody>
      </p:sp>
      <p:sp>
        <p:nvSpPr>
          <p:cNvPr id="4" name="Footer Placeholder 3"/>
          <p:cNvSpPr>
            <a:spLocks noGrp="1"/>
          </p:cNvSpPr>
          <p:nvPr>
            <p:ph type="ftr" sz="quarter" idx="10"/>
          </p:nvPr>
        </p:nvSpPr>
        <p:spPr/>
        <p:txBody>
          <a:bodyPr/>
          <a:lstStyle/>
          <a:p>
            <a:pPr>
              <a:defRPr/>
            </a:pPr>
            <a:r>
              <a:rPr lang="en-US" smtClean="0"/>
              <a:t>Parasoft Proprietary and Confidential</a:t>
            </a:r>
            <a:endParaRPr lang="en-US"/>
          </a:p>
        </p:txBody>
      </p:sp>
      <p:pic>
        <p:nvPicPr>
          <p:cNvPr id="5" name="Picture 4"/>
          <p:cNvPicPr>
            <a:picLocks noChangeAspect="1"/>
          </p:cNvPicPr>
          <p:nvPr/>
        </p:nvPicPr>
        <p:blipFill>
          <a:blip r:embed="rId2"/>
          <a:stretch>
            <a:fillRect/>
          </a:stretch>
        </p:blipFill>
        <p:spPr>
          <a:xfrm>
            <a:off x="3429000" y="2895600"/>
            <a:ext cx="5156200" cy="3238605"/>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1"/>
          <p:cNvGrpSpPr/>
          <p:nvPr/>
        </p:nvGrpSpPr>
        <p:grpSpPr>
          <a:xfrm>
            <a:off x="381001" y="1371600"/>
            <a:ext cx="3580269" cy="4411662"/>
            <a:chOff x="381001" y="1371600"/>
            <a:chExt cx="3580269" cy="4411662"/>
          </a:xfrm>
          <a:effectLst>
            <a:outerShdw blurRad="50800" dist="38100" dir="2700000" algn="tl" rotWithShape="0">
              <a:prstClr val="black">
                <a:alpha val="40000"/>
              </a:prstClr>
            </a:outerShdw>
          </a:effectLst>
        </p:grpSpPr>
        <p:pic>
          <p:nvPicPr>
            <p:cNvPr id="3075" name="Picture 3" descr="H:\AA - current projects\Recent Screen Shots\G2W\G2W 5.0\attendee\gt muted_hands.png"/>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81001" y="1600200"/>
              <a:ext cx="433402" cy="1983142"/>
            </a:xfrm>
            <a:prstGeom prst="rect">
              <a:avLst/>
            </a:prstGeom>
            <a:noFill/>
            <a:effectLst>
              <a:softEdge rad="31750"/>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2050" name="Picture 2" descr="H:\AA - current projects\Recent Screen Shots\G2W\G2W 5.0\attendee\panel audio_ questions.png"/>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67555" y="1371600"/>
              <a:ext cx="3188161" cy="4411662"/>
            </a:xfrm>
            <a:prstGeom prst="rect">
              <a:avLst/>
            </a:prstGeom>
            <a:noFill/>
            <a:effectLst>
              <a:softEdge rad="31750"/>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4" name="Rounded Rectangle 3"/>
            <p:cNvSpPr/>
            <p:nvPr/>
          </p:nvSpPr>
          <p:spPr>
            <a:xfrm>
              <a:off x="381002" y="1742364"/>
              <a:ext cx="433402" cy="304800"/>
            </a:xfrm>
            <a:prstGeom prst="roundRect">
              <a:avLst>
                <a:gd name="adj" fmla="val 9951"/>
              </a:avLst>
            </a:prstGeom>
            <a:noFill/>
            <a:ln w="5715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819957" y="1600200"/>
              <a:ext cx="3141313" cy="1338133"/>
            </a:xfrm>
            <a:prstGeom prst="roundRect">
              <a:avLst>
                <a:gd name="adj" fmla="val 4230"/>
              </a:avLst>
            </a:prstGeom>
            <a:noFill/>
            <a:ln w="5715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814402" y="2938333"/>
              <a:ext cx="3141313" cy="2090867"/>
            </a:xfrm>
            <a:prstGeom prst="roundRect">
              <a:avLst>
                <a:gd name="adj" fmla="val 4230"/>
              </a:avLst>
            </a:prstGeom>
            <a:noFill/>
            <a:ln w="5715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
          <p:cNvGrpSpPr/>
          <p:nvPr/>
        </p:nvGrpSpPr>
        <p:grpSpPr>
          <a:xfrm>
            <a:off x="4541121" y="1447800"/>
            <a:ext cx="3921619" cy="4417282"/>
            <a:chOff x="4573392" y="1447800"/>
            <a:chExt cx="3921619" cy="4417282"/>
          </a:xfrm>
        </p:grpSpPr>
        <p:sp>
          <p:nvSpPr>
            <p:cNvPr id="7" name="TextBox 6"/>
            <p:cNvSpPr txBox="1"/>
            <p:nvPr/>
          </p:nvSpPr>
          <p:spPr>
            <a:xfrm>
              <a:off x="4573392" y="1894764"/>
              <a:ext cx="3921618" cy="3970318"/>
            </a:xfrm>
            <a:prstGeom prst="rect">
              <a:avLst/>
            </a:prstGeom>
            <a:noFill/>
            <a:ln w="28575">
              <a:solidFill>
                <a:schemeClr val="tx1">
                  <a:lumMod val="65000"/>
                  <a:lumOff val="35000"/>
                </a:schemeClr>
              </a:solidFill>
            </a:ln>
          </p:spPr>
          <p:txBody>
            <a:bodyPr wrap="square" rtlCol="0">
              <a:spAutoFit/>
            </a:bodyPr>
            <a:lstStyle/>
            <a:p>
              <a:pPr algn="just"/>
              <a:r>
                <a:rPr lang="en-US" dirty="0" smtClean="0">
                  <a:solidFill>
                    <a:schemeClr val="tx1">
                      <a:lumMod val="65000"/>
                      <a:lumOff val="35000"/>
                    </a:schemeClr>
                  </a:solidFill>
                </a:rPr>
                <a:t>Open and hide your control panel</a:t>
              </a:r>
            </a:p>
            <a:p>
              <a:pPr algn="just"/>
              <a:endParaRPr lang="en-US" dirty="0">
                <a:solidFill>
                  <a:schemeClr val="tx1">
                    <a:lumMod val="65000"/>
                    <a:lumOff val="35000"/>
                  </a:schemeClr>
                </a:solidFill>
              </a:endParaRPr>
            </a:p>
            <a:p>
              <a:pPr algn="just"/>
              <a:r>
                <a:rPr lang="en-US" dirty="0" smtClean="0">
                  <a:solidFill>
                    <a:schemeClr val="tx1">
                      <a:lumMod val="65000"/>
                      <a:lumOff val="35000"/>
                    </a:schemeClr>
                  </a:solidFill>
                </a:rPr>
                <a:t>Join audio:</a:t>
              </a:r>
            </a:p>
            <a:p>
              <a:pPr marL="342900" indent="-342900" algn="just">
                <a:buFont typeface="Arial" pitchFamily="34" charset="0"/>
                <a:buChar char="•"/>
              </a:pPr>
              <a:r>
                <a:rPr lang="en-US" dirty="0" smtClean="0">
                  <a:solidFill>
                    <a:schemeClr val="tx1">
                      <a:lumMod val="65000"/>
                      <a:lumOff val="35000"/>
                    </a:schemeClr>
                  </a:solidFill>
                </a:rPr>
                <a:t>Choose “</a:t>
              </a:r>
              <a:r>
                <a:rPr lang="en-US" dirty="0" err="1" smtClean="0">
                  <a:solidFill>
                    <a:schemeClr val="tx1">
                      <a:lumMod val="65000"/>
                      <a:lumOff val="35000"/>
                    </a:schemeClr>
                  </a:solidFill>
                </a:rPr>
                <a:t>Mic</a:t>
              </a:r>
              <a:r>
                <a:rPr lang="en-US" dirty="0" smtClean="0">
                  <a:solidFill>
                    <a:schemeClr val="tx1">
                      <a:lumMod val="65000"/>
                      <a:lumOff val="35000"/>
                    </a:schemeClr>
                  </a:solidFill>
                </a:rPr>
                <a:t> &amp; Speakers” to use VoIP</a:t>
              </a:r>
            </a:p>
            <a:p>
              <a:pPr marL="342900" indent="-342900" algn="just">
                <a:buFont typeface="Arial" pitchFamily="34" charset="0"/>
                <a:buChar char="•"/>
              </a:pPr>
              <a:r>
                <a:rPr lang="en-US" dirty="0" smtClean="0">
                  <a:solidFill>
                    <a:schemeClr val="tx1">
                      <a:lumMod val="65000"/>
                      <a:lumOff val="35000"/>
                    </a:schemeClr>
                  </a:solidFill>
                </a:rPr>
                <a:t>Choose “Telephone” and dial using the information provided</a:t>
              </a:r>
            </a:p>
            <a:p>
              <a:pPr algn="just"/>
              <a:r>
                <a:rPr lang="en-US" dirty="0" smtClean="0">
                  <a:solidFill>
                    <a:schemeClr val="tx1">
                      <a:lumMod val="65000"/>
                      <a:lumOff val="35000"/>
                    </a:schemeClr>
                  </a:solidFill>
                </a:rPr>
                <a:t/>
              </a:r>
              <a:br>
                <a:rPr lang="en-US" dirty="0" smtClean="0">
                  <a:solidFill>
                    <a:schemeClr val="tx1">
                      <a:lumMod val="65000"/>
                      <a:lumOff val="35000"/>
                    </a:schemeClr>
                  </a:solidFill>
                </a:rPr>
              </a:br>
              <a:r>
                <a:rPr lang="en-US" dirty="0" smtClean="0">
                  <a:solidFill>
                    <a:schemeClr val="tx1">
                      <a:lumMod val="65000"/>
                      <a:lumOff val="35000"/>
                    </a:schemeClr>
                  </a:solidFill>
                </a:rPr>
                <a:t>Submit questions and comments via the Questions panel</a:t>
              </a:r>
            </a:p>
            <a:p>
              <a:pPr marL="342900" indent="-342900" algn="just">
                <a:buFont typeface="Arial" pitchFamily="34" charset="0"/>
                <a:buChar char="•"/>
              </a:pPr>
              <a:endParaRPr lang="en-US" dirty="0">
                <a:solidFill>
                  <a:schemeClr val="tx1">
                    <a:lumMod val="65000"/>
                    <a:lumOff val="35000"/>
                  </a:schemeClr>
                </a:solidFill>
              </a:endParaRPr>
            </a:p>
            <a:p>
              <a:pPr algn="just"/>
              <a:r>
                <a:rPr lang="en-US" b="1" dirty="0" smtClean="0">
                  <a:solidFill>
                    <a:schemeClr val="tx1">
                      <a:lumMod val="65000"/>
                      <a:lumOff val="35000"/>
                    </a:schemeClr>
                  </a:solidFill>
                </a:rPr>
                <a:t>Note: </a:t>
              </a:r>
              <a:r>
                <a:rPr lang="en-US" dirty="0" smtClean="0">
                  <a:solidFill>
                    <a:schemeClr val="tx1">
                      <a:lumMod val="65000"/>
                      <a:lumOff val="35000"/>
                    </a:schemeClr>
                  </a:solidFill>
                </a:rPr>
                <a:t>Today’s presentation is being recorded and will be provided within 48 hours.</a:t>
              </a:r>
              <a:endParaRPr lang="en-US" b="1" dirty="0">
                <a:solidFill>
                  <a:schemeClr val="tx1">
                    <a:lumMod val="65000"/>
                    <a:lumOff val="35000"/>
                  </a:schemeClr>
                </a:solidFill>
              </a:endParaRPr>
            </a:p>
          </p:txBody>
        </p:sp>
        <p:sp>
          <p:nvSpPr>
            <p:cNvPr id="12" name="Rectangle 11"/>
            <p:cNvSpPr/>
            <p:nvPr/>
          </p:nvSpPr>
          <p:spPr>
            <a:xfrm>
              <a:off x="4573393" y="1447800"/>
              <a:ext cx="3921618" cy="446964"/>
            </a:xfrm>
            <a:prstGeom prst="rect">
              <a:avLst/>
            </a:prstGeom>
            <a:solidFill>
              <a:schemeClr val="tx1">
                <a:lumMod val="65000"/>
                <a:lumOff val="35000"/>
              </a:schemeClr>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Your Participation</a:t>
              </a:r>
              <a:endParaRPr lang="en-US" sz="2800" dirty="0"/>
            </a:p>
          </p:txBody>
        </p:sp>
      </p:grpSp>
      <p:sp>
        <p:nvSpPr>
          <p:cNvPr id="13" name="Rectangle 2"/>
          <p:cNvSpPr>
            <a:spLocks noGrp="1" noChangeArrowheads="1"/>
          </p:cNvSpPr>
          <p:nvPr>
            <p:ph type="title"/>
          </p:nvPr>
        </p:nvSpPr>
        <p:spPr>
          <a:xfrm>
            <a:off x="323850" y="0"/>
            <a:ext cx="6696075" cy="692150"/>
          </a:xfrm>
        </p:spPr>
        <p:txBody>
          <a:bodyPr/>
          <a:lstStyle/>
          <a:p>
            <a:r>
              <a:rPr lang="en-US" dirty="0" err="1" smtClean="0"/>
              <a:t>GoToWebinar</a:t>
            </a:r>
            <a:r>
              <a:rPr lang="en-US" dirty="0" smtClean="0"/>
              <a:t> Housekeeping</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703501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 name="Footer Placeholder 3"/>
          <p:cNvSpPr>
            <a:spLocks noGrp="1"/>
          </p:cNvSpPr>
          <p:nvPr>
            <p:ph type="ftr" sz="quarter" idx="10"/>
          </p:nvPr>
        </p:nvSpPr>
        <p:spPr/>
        <p:txBody>
          <a:bodyPr/>
          <a:lstStyle/>
          <a:p>
            <a:r>
              <a:rPr lang="en-US"/>
              <a:t>Parasoft Proprietary and Confidential</a:t>
            </a:r>
          </a:p>
        </p:txBody>
      </p:sp>
      <p:sp>
        <p:nvSpPr>
          <p:cNvPr id="87042" name="Rectangle 2"/>
          <p:cNvSpPr>
            <a:spLocks noGrp="1" noChangeArrowheads="1"/>
          </p:cNvSpPr>
          <p:nvPr>
            <p:ph type="title"/>
          </p:nvPr>
        </p:nvSpPr>
        <p:spPr/>
        <p:txBody>
          <a:bodyPr/>
          <a:lstStyle/>
          <a:p>
            <a:r>
              <a:rPr lang="en-US" dirty="0"/>
              <a:t>Results within IDE</a:t>
            </a:r>
          </a:p>
        </p:txBody>
      </p:sp>
      <p:pic>
        <p:nvPicPr>
          <p:cNvPr id="87044" name="Picture 4" descr="Tasks-FlowAnalysis"/>
          <p:cNvPicPr>
            <a:picLocks noChangeAspect="1" noChangeArrowheads="1"/>
          </p:cNvPicPr>
          <p:nvPr/>
        </p:nvPicPr>
        <p:blipFill>
          <a:blip r:embed="rId3"/>
          <a:srcRect/>
          <a:stretch>
            <a:fillRect/>
          </a:stretch>
        </p:blipFill>
        <p:spPr bwMode="auto">
          <a:xfrm>
            <a:off x="390525" y="990600"/>
            <a:ext cx="8362950" cy="5343525"/>
          </a:xfrm>
          <a:prstGeom prst="rect">
            <a:avLst/>
          </a:prstGeom>
          <a:noFill/>
        </p:spPr>
      </p:pic>
      <p:grpSp>
        <p:nvGrpSpPr>
          <p:cNvPr id="2" name="Group 9"/>
          <p:cNvGrpSpPr>
            <a:grpSpLocks/>
          </p:cNvGrpSpPr>
          <p:nvPr/>
        </p:nvGrpSpPr>
        <p:grpSpPr bwMode="auto">
          <a:xfrm>
            <a:off x="3886200" y="4191000"/>
            <a:ext cx="4800600" cy="1905000"/>
            <a:chOff x="2448" y="2640"/>
            <a:chExt cx="3024" cy="1200"/>
          </a:xfrm>
        </p:grpSpPr>
        <p:sp>
          <p:nvSpPr>
            <p:cNvPr id="87046" name="Rectangle 6"/>
            <p:cNvSpPr>
              <a:spLocks noChangeArrowheads="1"/>
            </p:cNvSpPr>
            <p:nvPr/>
          </p:nvSpPr>
          <p:spPr bwMode="auto">
            <a:xfrm>
              <a:off x="2640" y="2886"/>
              <a:ext cx="2832" cy="954"/>
            </a:xfrm>
            <a:prstGeom prst="rect">
              <a:avLst/>
            </a:prstGeom>
            <a:noFill/>
            <a:ln w="38100">
              <a:solidFill>
                <a:srgbClr val="FF0000"/>
              </a:solidFill>
              <a:miter lim="800000"/>
              <a:headEnd/>
              <a:tailEnd/>
            </a:ln>
            <a:effectLst/>
          </p:spPr>
          <p:txBody>
            <a:bodyPr wrap="none" anchor="ctr">
              <a:prstTxWarp prst="textNoShape">
                <a:avLst/>
              </a:prstTxWarp>
            </a:bodyPr>
            <a:lstStyle/>
            <a:p>
              <a:endParaRPr lang="en-US"/>
            </a:p>
          </p:txBody>
        </p:sp>
        <p:sp>
          <p:nvSpPr>
            <p:cNvPr id="87047" name="Oval 7"/>
            <p:cNvSpPr>
              <a:spLocks noChangeArrowheads="1"/>
            </p:cNvSpPr>
            <p:nvPr/>
          </p:nvSpPr>
          <p:spPr bwMode="auto">
            <a:xfrm>
              <a:off x="2448" y="2640"/>
              <a:ext cx="288" cy="288"/>
            </a:xfrm>
            <a:prstGeom prst="ellipse">
              <a:avLst/>
            </a:prstGeom>
            <a:solidFill>
              <a:srgbClr val="FF0000"/>
            </a:solidFill>
            <a:ln w="9525">
              <a:noFill/>
              <a:round/>
              <a:headEnd/>
              <a:tailEnd/>
            </a:ln>
            <a:effectLst/>
          </p:spPr>
          <p:txBody>
            <a:bodyPr wrap="none" anchor="ctr">
              <a:prstTxWarp prst="textNoShape">
                <a:avLst/>
              </a:prstTxWarp>
            </a:bodyPr>
            <a:lstStyle/>
            <a:p>
              <a:r>
                <a:rPr lang="en-US" sz="2000"/>
                <a:t>1</a:t>
              </a:r>
            </a:p>
          </p:txBody>
        </p:sp>
        <p:sp>
          <p:nvSpPr>
            <p:cNvPr id="87048" name="Text Box 8"/>
            <p:cNvSpPr txBox="1">
              <a:spLocks noChangeArrowheads="1"/>
            </p:cNvSpPr>
            <p:nvPr/>
          </p:nvSpPr>
          <p:spPr bwMode="auto">
            <a:xfrm>
              <a:off x="2640" y="2682"/>
              <a:ext cx="2832" cy="192"/>
            </a:xfrm>
            <a:prstGeom prst="rect">
              <a:avLst/>
            </a:prstGeom>
            <a:solidFill>
              <a:srgbClr val="FF0000">
                <a:alpha val="20000"/>
              </a:srgbClr>
            </a:solidFill>
            <a:ln w="9525">
              <a:noFill/>
              <a:miter lim="800000"/>
              <a:headEnd/>
              <a:tailEnd/>
            </a:ln>
            <a:effectLst/>
          </p:spPr>
          <p:txBody>
            <a:bodyPr>
              <a:prstTxWarp prst="textNoShape">
                <a:avLst/>
              </a:prstTxWarp>
              <a:spAutoFit/>
            </a:bodyPr>
            <a:lstStyle/>
            <a:p>
              <a:pPr marL="114300" algn="l">
                <a:spcBef>
                  <a:spcPct val="50000"/>
                </a:spcBef>
              </a:pPr>
              <a:r>
                <a:rPr lang="en-US" sz="1400">
                  <a:solidFill>
                    <a:schemeClr val="tx1"/>
                  </a:solidFill>
                </a:rPr>
                <a:t>Results delivered as uniform view within IDE</a:t>
              </a:r>
            </a:p>
          </p:txBody>
        </p:sp>
      </p:grpSp>
      <p:grpSp>
        <p:nvGrpSpPr>
          <p:cNvPr id="3" name="Group 14"/>
          <p:cNvGrpSpPr>
            <a:grpSpLocks/>
          </p:cNvGrpSpPr>
          <p:nvPr/>
        </p:nvGrpSpPr>
        <p:grpSpPr bwMode="auto">
          <a:xfrm>
            <a:off x="1752600" y="1143000"/>
            <a:ext cx="3657600" cy="3200400"/>
            <a:chOff x="1104" y="720"/>
            <a:chExt cx="2304" cy="2016"/>
          </a:xfrm>
        </p:grpSpPr>
        <p:sp>
          <p:nvSpPr>
            <p:cNvPr id="87051" name="Rectangle 11"/>
            <p:cNvSpPr>
              <a:spLocks noChangeArrowheads="1"/>
            </p:cNvSpPr>
            <p:nvPr/>
          </p:nvSpPr>
          <p:spPr bwMode="auto">
            <a:xfrm>
              <a:off x="1296" y="966"/>
              <a:ext cx="2112" cy="1770"/>
            </a:xfrm>
            <a:prstGeom prst="rect">
              <a:avLst/>
            </a:prstGeom>
            <a:noFill/>
            <a:ln w="38100">
              <a:solidFill>
                <a:srgbClr val="FF0000"/>
              </a:solidFill>
              <a:miter lim="800000"/>
              <a:headEnd/>
              <a:tailEnd/>
            </a:ln>
            <a:effectLst/>
          </p:spPr>
          <p:txBody>
            <a:bodyPr wrap="none" anchor="ctr">
              <a:prstTxWarp prst="textNoShape">
                <a:avLst/>
              </a:prstTxWarp>
            </a:bodyPr>
            <a:lstStyle/>
            <a:p>
              <a:endParaRPr lang="en-US"/>
            </a:p>
          </p:txBody>
        </p:sp>
        <p:sp>
          <p:nvSpPr>
            <p:cNvPr id="87052" name="Oval 12"/>
            <p:cNvSpPr>
              <a:spLocks noChangeArrowheads="1"/>
            </p:cNvSpPr>
            <p:nvPr/>
          </p:nvSpPr>
          <p:spPr bwMode="auto">
            <a:xfrm>
              <a:off x="1104" y="720"/>
              <a:ext cx="288" cy="288"/>
            </a:xfrm>
            <a:prstGeom prst="ellipse">
              <a:avLst/>
            </a:prstGeom>
            <a:solidFill>
              <a:srgbClr val="FF0000"/>
            </a:solidFill>
            <a:ln w="9525">
              <a:noFill/>
              <a:round/>
              <a:headEnd/>
              <a:tailEnd/>
            </a:ln>
            <a:effectLst/>
          </p:spPr>
          <p:txBody>
            <a:bodyPr wrap="none" anchor="ctr">
              <a:prstTxWarp prst="textNoShape">
                <a:avLst/>
              </a:prstTxWarp>
            </a:bodyPr>
            <a:lstStyle/>
            <a:p>
              <a:r>
                <a:rPr lang="en-US" sz="2000"/>
                <a:t>2</a:t>
              </a:r>
            </a:p>
          </p:txBody>
        </p:sp>
        <p:sp>
          <p:nvSpPr>
            <p:cNvPr id="87053" name="Text Box 13"/>
            <p:cNvSpPr txBox="1">
              <a:spLocks noChangeArrowheads="1"/>
            </p:cNvSpPr>
            <p:nvPr/>
          </p:nvSpPr>
          <p:spPr bwMode="auto">
            <a:xfrm>
              <a:off x="1296" y="762"/>
              <a:ext cx="2112" cy="192"/>
            </a:xfrm>
            <a:prstGeom prst="rect">
              <a:avLst/>
            </a:prstGeom>
            <a:solidFill>
              <a:srgbClr val="FF0000">
                <a:alpha val="20000"/>
              </a:srgbClr>
            </a:solidFill>
            <a:ln w="9525">
              <a:noFill/>
              <a:miter lim="800000"/>
              <a:headEnd/>
              <a:tailEnd/>
            </a:ln>
            <a:effectLst/>
          </p:spPr>
          <p:txBody>
            <a:bodyPr>
              <a:prstTxWarp prst="textNoShape">
                <a:avLst/>
              </a:prstTxWarp>
              <a:spAutoFit/>
            </a:bodyPr>
            <a:lstStyle/>
            <a:p>
              <a:pPr marL="114300" algn="l">
                <a:spcBef>
                  <a:spcPct val="50000"/>
                </a:spcBef>
              </a:pPr>
              <a:r>
                <a:rPr lang="en-US" sz="1400">
                  <a:solidFill>
                    <a:schemeClr val="tx1"/>
                  </a:solidFill>
                </a:rPr>
                <a:t>Directly access line of code to fix</a:t>
              </a:r>
            </a:p>
          </p:txBody>
        </p:sp>
      </p:grpSp>
      <p:grpSp>
        <p:nvGrpSpPr>
          <p:cNvPr id="4" name="Group 19"/>
          <p:cNvGrpSpPr>
            <a:grpSpLocks/>
          </p:cNvGrpSpPr>
          <p:nvPr/>
        </p:nvGrpSpPr>
        <p:grpSpPr bwMode="auto">
          <a:xfrm>
            <a:off x="152400" y="1371600"/>
            <a:ext cx="1828800" cy="2895600"/>
            <a:chOff x="96" y="864"/>
            <a:chExt cx="1152" cy="1824"/>
          </a:xfrm>
        </p:grpSpPr>
        <p:sp>
          <p:nvSpPr>
            <p:cNvPr id="87056" name="Rectangle 16"/>
            <p:cNvSpPr>
              <a:spLocks noChangeArrowheads="1"/>
            </p:cNvSpPr>
            <p:nvPr/>
          </p:nvSpPr>
          <p:spPr bwMode="auto">
            <a:xfrm>
              <a:off x="288" y="1110"/>
              <a:ext cx="960" cy="1578"/>
            </a:xfrm>
            <a:prstGeom prst="rect">
              <a:avLst/>
            </a:prstGeom>
            <a:noFill/>
            <a:ln w="38100">
              <a:solidFill>
                <a:srgbClr val="FF0000"/>
              </a:solidFill>
              <a:miter lim="800000"/>
              <a:headEnd/>
              <a:tailEnd/>
            </a:ln>
            <a:effectLst/>
          </p:spPr>
          <p:txBody>
            <a:bodyPr wrap="none" anchor="ctr">
              <a:prstTxWarp prst="textNoShape">
                <a:avLst/>
              </a:prstTxWarp>
            </a:bodyPr>
            <a:lstStyle/>
            <a:p>
              <a:endParaRPr lang="en-US"/>
            </a:p>
          </p:txBody>
        </p:sp>
        <p:sp>
          <p:nvSpPr>
            <p:cNvPr id="87057" name="Oval 17"/>
            <p:cNvSpPr>
              <a:spLocks noChangeArrowheads="1"/>
            </p:cNvSpPr>
            <p:nvPr/>
          </p:nvSpPr>
          <p:spPr bwMode="auto">
            <a:xfrm>
              <a:off x="96" y="864"/>
              <a:ext cx="288" cy="288"/>
            </a:xfrm>
            <a:prstGeom prst="ellipse">
              <a:avLst/>
            </a:prstGeom>
            <a:solidFill>
              <a:srgbClr val="FF0000"/>
            </a:solidFill>
            <a:ln w="9525">
              <a:noFill/>
              <a:round/>
              <a:headEnd/>
              <a:tailEnd/>
            </a:ln>
            <a:effectLst/>
          </p:spPr>
          <p:txBody>
            <a:bodyPr wrap="none" anchor="ctr">
              <a:prstTxWarp prst="textNoShape">
                <a:avLst/>
              </a:prstTxWarp>
            </a:bodyPr>
            <a:lstStyle/>
            <a:p>
              <a:r>
                <a:rPr lang="en-US" sz="2000"/>
                <a:t>3</a:t>
              </a:r>
            </a:p>
          </p:txBody>
        </p:sp>
        <p:sp>
          <p:nvSpPr>
            <p:cNvPr id="87058" name="Text Box 18"/>
            <p:cNvSpPr txBox="1">
              <a:spLocks noChangeArrowheads="1"/>
            </p:cNvSpPr>
            <p:nvPr/>
          </p:nvSpPr>
          <p:spPr bwMode="auto">
            <a:xfrm>
              <a:off x="288" y="906"/>
              <a:ext cx="960" cy="192"/>
            </a:xfrm>
            <a:prstGeom prst="rect">
              <a:avLst/>
            </a:prstGeom>
            <a:solidFill>
              <a:srgbClr val="FF0000">
                <a:alpha val="20000"/>
              </a:srgbClr>
            </a:solidFill>
            <a:ln w="9525">
              <a:noFill/>
              <a:miter lim="800000"/>
              <a:headEnd/>
              <a:tailEnd/>
            </a:ln>
            <a:effectLst/>
          </p:spPr>
          <p:txBody>
            <a:bodyPr>
              <a:prstTxWarp prst="textNoShape">
                <a:avLst/>
              </a:prstTxWarp>
              <a:spAutoFit/>
            </a:bodyPr>
            <a:lstStyle/>
            <a:p>
              <a:pPr marL="114300" algn="l">
                <a:spcBef>
                  <a:spcPct val="50000"/>
                </a:spcBef>
              </a:pPr>
              <a:r>
                <a:rPr lang="en-US" sz="1400">
                  <a:solidFill>
                    <a:schemeClr val="tx1"/>
                  </a:solidFill>
                </a:rPr>
                <a:t>Check-in</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Workflow</a:t>
            </a:r>
            <a:endParaRPr lang="en-US" dirty="0"/>
          </a:p>
        </p:txBody>
      </p:sp>
      <p:sp>
        <p:nvSpPr>
          <p:cNvPr id="3" name="Content Placeholder 2"/>
          <p:cNvSpPr>
            <a:spLocks noGrp="1"/>
          </p:cNvSpPr>
          <p:nvPr>
            <p:ph idx="1"/>
          </p:nvPr>
        </p:nvSpPr>
        <p:spPr/>
        <p:txBody>
          <a:bodyPr/>
          <a:lstStyle/>
          <a:p>
            <a:pPr>
              <a:buNone/>
            </a:pPr>
            <a:endParaRPr lang="en-US" dirty="0" smtClean="0"/>
          </a:p>
          <a:p>
            <a:endParaRPr lang="en-US" dirty="0" smtClean="0"/>
          </a:p>
          <a:p>
            <a:endParaRPr lang="en-US" dirty="0" smtClean="0"/>
          </a:p>
          <a:p>
            <a:r>
              <a:rPr lang="en-US" dirty="0" smtClean="0"/>
              <a:t>Plan processes</a:t>
            </a:r>
          </a:p>
          <a:p>
            <a:r>
              <a:rPr lang="en-US" dirty="0" smtClean="0"/>
              <a:t>Audit trail</a:t>
            </a:r>
          </a:p>
          <a:p>
            <a:r>
              <a:rPr lang="en-US" dirty="0" smtClean="0"/>
              <a:t>Ingrain expected </a:t>
            </a:r>
          </a:p>
          <a:p>
            <a:pPr>
              <a:buNone/>
            </a:pPr>
            <a:r>
              <a:rPr lang="en-US" dirty="0" smtClean="0"/>
              <a:t>      behavior</a:t>
            </a:r>
            <a:endParaRPr lang="en-US" dirty="0"/>
          </a:p>
        </p:txBody>
      </p:sp>
      <p:sp>
        <p:nvSpPr>
          <p:cNvPr id="4" name="Footer Placeholder 3"/>
          <p:cNvSpPr>
            <a:spLocks noGrp="1"/>
          </p:cNvSpPr>
          <p:nvPr>
            <p:ph type="ftr" sz="quarter" idx="10"/>
          </p:nvPr>
        </p:nvSpPr>
        <p:spPr/>
        <p:txBody>
          <a:bodyPr/>
          <a:lstStyle/>
          <a:p>
            <a:pPr>
              <a:defRPr/>
            </a:pPr>
            <a:r>
              <a:rPr lang="en-US" smtClean="0"/>
              <a:t>Parasoft Proprietary and Confidential</a:t>
            </a:r>
            <a:endParaRPr lang="en-US"/>
          </a:p>
        </p:txBody>
      </p:sp>
      <p:sp>
        <p:nvSpPr>
          <p:cNvPr id="5" name="Slide Number Placeholder 4"/>
          <p:cNvSpPr>
            <a:spLocks noGrp="1"/>
          </p:cNvSpPr>
          <p:nvPr>
            <p:ph type="sldNum" sz="quarter" idx="11"/>
          </p:nvPr>
        </p:nvSpPr>
        <p:spPr/>
        <p:txBody>
          <a:bodyPr/>
          <a:lstStyle/>
          <a:p>
            <a:fld id="{7F0A22B0-602B-CD45-9414-0479695D5082}" type="slidenum">
              <a:rPr lang="en-US" smtClean="0"/>
              <a:pPr/>
              <a:t>21</a:t>
            </a:fld>
            <a:endParaRPr lang="en-US"/>
          </a:p>
        </p:txBody>
      </p:sp>
      <p:pic>
        <p:nvPicPr>
          <p:cNvPr id="7" name="Picture 6" descr="process_diagram.jpg"/>
          <p:cNvPicPr>
            <a:picLocks noChangeAspect="1"/>
          </p:cNvPicPr>
          <p:nvPr/>
        </p:nvPicPr>
        <p:blipFill>
          <a:blip r:embed="rId3"/>
          <a:stretch>
            <a:fillRect/>
          </a:stretch>
        </p:blipFill>
        <p:spPr>
          <a:xfrm>
            <a:off x="3505200" y="762000"/>
            <a:ext cx="5410200" cy="5158030"/>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69" name="Obraz 168" descr="bg2.png"/>
          <p:cNvPicPr>
            <a:picLocks noChangeAspect="1"/>
          </p:cNvPicPr>
          <p:nvPr/>
        </p:nvPicPr>
        <p:blipFill>
          <a:blip r:embed="rId3"/>
          <a:srcRect/>
          <a:stretch>
            <a:fillRect/>
          </a:stretch>
        </p:blipFill>
        <p:spPr bwMode="auto">
          <a:xfrm>
            <a:off x="-80963" y="1023938"/>
            <a:ext cx="4214813" cy="5562600"/>
          </a:xfrm>
          <a:prstGeom prst="rect">
            <a:avLst/>
          </a:prstGeom>
          <a:noFill/>
          <a:ln w="9525">
            <a:noFill/>
            <a:miter lim="800000"/>
            <a:headEnd/>
            <a:tailEnd/>
          </a:ln>
        </p:spPr>
      </p:pic>
      <p:pic>
        <p:nvPicPr>
          <p:cNvPr id="80" name="Obraz 79" descr="bg3.png"/>
          <p:cNvPicPr>
            <a:picLocks noChangeAspect="1"/>
          </p:cNvPicPr>
          <p:nvPr/>
        </p:nvPicPr>
        <p:blipFill>
          <a:blip r:embed="rId4"/>
          <a:srcRect/>
          <a:stretch>
            <a:fillRect/>
          </a:stretch>
        </p:blipFill>
        <p:spPr bwMode="auto">
          <a:xfrm>
            <a:off x="-288925" y="963613"/>
            <a:ext cx="4427538" cy="5843587"/>
          </a:xfrm>
          <a:prstGeom prst="rect">
            <a:avLst/>
          </a:prstGeom>
          <a:noFill/>
          <a:ln w="9525">
            <a:noFill/>
            <a:miter lim="800000"/>
            <a:headEnd/>
            <a:tailEnd/>
          </a:ln>
        </p:spPr>
      </p:pic>
      <p:sp>
        <p:nvSpPr>
          <p:cNvPr id="38916" name="Tytuł 1"/>
          <p:cNvSpPr>
            <a:spLocks noGrp="1"/>
          </p:cNvSpPr>
          <p:nvPr>
            <p:ph type="title"/>
          </p:nvPr>
        </p:nvSpPr>
        <p:spPr>
          <a:xfrm>
            <a:off x="1238250" y="0"/>
            <a:ext cx="6629400" cy="639763"/>
          </a:xfrm>
        </p:spPr>
        <p:txBody>
          <a:bodyPr/>
          <a:lstStyle/>
          <a:p>
            <a:pPr eaLnBrk="1" hangingPunct="1"/>
            <a:r>
              <a:rPr lang="en-US" sz="2400" dirty="0" smtClean="0">
                <a:latin typeface="Calibri" pitchFamily="-84" charset="0"/>
                <a:ea typeface="Calibri" pitchFamily="-84" charset="0"/>
                <a:cs typeface="Calibri" pitchFamily="-84" charset="0"/>
              </a:rPr>
              <a:t>Sample SDLC &amp; Integration</a:t>
            </a:r>
            <a:endParaRPr lang="en-US" sz="2400" dirty="0">
              <a:latin typeface="Calibri" pitchFamily="-84" charset="0"/>
              <a:ea typeface="Calibri" pitchFamily="-84" charset="0"/>
              <a:cs typeface="Calibri" pitchFamily="-84" charset="0"/>
            </a:endParaRPr>
          </a:p>
        </p:txBody>
      </p:sp>
      <p:sp>
        <p:nvSpPr>
          <p:cNvPr id="75" name="pole tekstowe 74"/>
          <p:cNvSpPr txBox="1">
            <a:spLocks noChangeArrowheads="1"/>
          </p:cNvSpPr>
          <p:nvPr/>
        </p:nvSpPr>
        <p:spPr bwMode="auto">
          <a:xfrm>
            <a:off x="3810000" y="990600"/>
            <a:ext cx="5257800" cy="6016625"/>
          </a:xfrm>
          <a:prstGeom prst="rect">
            <a:avLst/>
          </a:prstGeom>
          <a:noFill/>
          <a:ln w="9525">
            <a:noFill/>
            <a:miter lim="800000"/>
            <a:headEnd/>
            <a:tailEnd/>
          </a:ln>
        </p:spPr>
        <p:txBody>
          <a:bodyPr>
            <a:prstTxWarp prst="textNoShape">
              <a:avLst/>
            </a:prstTxWarp>
            <a:spAutoFit/>
          </a:bodyPr>
          <a:lstStyle/>
          <a:p>
            <a:pPr lvl="1" indent="-179388">
              <a:spcBef>
                <a:spcPts val="1200"/>
              </a:spcBef>
              <a:spcAft>
                <a:spcPts val="1200"/>
              </a:spcAft>
              <a:buClr>
                <a:srgbClr val="FF9900"/>
              </a:buClr>
              <a:buFont typeface="Wingdings" pitchFamily="-84" charset="2"/>
              <a:buChar char="§"/>
            </a:pPr>
            <a:r>
              <a:rPr lang="en-US" sz="2000" b="0">
                <a:solidFill>
                  <a:schemeClr val="tx1"/>
                </a:solidFill>
                <a:latin typeface="Calibri" pitchFamily="-84" charset="0"/>
                <a:ea typeface="ＭＳ Ｐゴシック" pitchFamily="-84" charset="-128"/>
                <a:cs typeface="ＭＳ Ｐゴシック" pitchFamily="-84" charset="-128"/>
              </a:rPr>
              <a:t>RMS/BTS/SCM integrated </a:t>
            </a:r>
            <a:br>
              <a:rPr lang="en-US" sz="2000" b="0">
                <a:solidFill>
                  <a:schemeClr val="tx1"/>
                </a:solidFill>
                <a:latin typeface="Calibri" pitchFamily="-84" charset="0"/>
                <a:ea typeface="ＭＳ Ｐゴシック" pitchFamily="-84" charset="-128"/>
                <a:cs typeface="ＭＳ Ｐゴシック" pitchFamily="-84" charset="-128"/>
              </a:rPr>
            </a:br>
            <a:r>
              <a:rPr lang="en-US" sz="2000" b="0">
                <a:solidFill>
                  <a:schemeClr val="tx1"/>
                </a:solidFill>
                <a:latin typeface="Calibri" pitchFamily="-84" charset="0"/>
                <a:ea typeface="ＭＳ Ｐゴシック" pitchFamily="-84" charset="-128"/>
                <a:cs typeface="ＭＳ Ｐゴシック" pitchFamily="-84" charset="-128"/>
              </a:rPr>
              <a:t>– easy collaboration</a:t>
            </a:r>
          </a:p>
          <a:p>
            <a:pPr lvl="1" indent="-179388">
              <a:spcBef>
                <a:spcPts val="1200"/>
              </a:spcBef>
              <a:spcAft>
                <a:spcPts val="1200"/>
              </a:spcAft>
              <a:buClr>
                <a:srgbClr val="FF9900"/>
              </a:buClr>
              <a:buFont typeface="Wingdings" pitchFamily="-84" charset="2"/>
              <a:buChar char="§"/>
            </a:pPr>
            <a:r>
              <a:rPr lang="en-US" sz="2000" b="0">
                <a:solidFill>
                  <a:schemeClr val="tx1"/>
                </a:solidFill>
                <a:latin typeface="Calibri" pitchFamily="-84" charset="0"/>
                <a:ea typeface="ＭＳ Ｐゴシック" pitchFamily="-84" charset="-128"/>
                <a:cs typeface="ＭＳ Ｐゴシック" pitchFamily="-84" charset="-128"/>
              </a:rPr>
              <a:t> Task Management System </a:t>
            </a:r>
            <a:br>
              <a:rPr lang="en-US" sz="2000" b="0">
                <a:solidFill>
                  <a:schemeClr val="tx1"/>
                </a:solidFill>
                <a:latin typeface="Calibri" pitchFamily="-84" charset="0"/>
                <a:ea typeface="ＭＳ Ｐゴシック" pitchFamily="-84" charset="-128"/>
                <a:cs typeface="ＭＳ Ｐゴシック" pitchFamily="-84" charset="-128"/>
              </a:rPr>
            </a:br>
            <a:r>
              <a:rPr lang="en-US" sz="2000" b="0">
                <a:solidFill>
                  <a:schemeClr val="tx1"/>
                </a:solidFill>
                <a:latin typeface="Calibri" pitchFamily="-84" charset="0"/>
                <a:ea typeface="ＭＳ Ｐゴシック" pitchFamily="-84" charset="-128"/>
                <a:cs typeface="ＭＳ Ｐゴシック" pitchFamily="-84" charset="-128"/>
              </a:rPr>
              <a:t>– all activities in </a:t>
            </a:r>
            <a:r>
              <a:rPr lang="en-US" sz="2000" b="0">
                <a:solidFill>
                  <a:srgbClr val="FF9900"/>
                </a:solidFill>
                <a:latin typeface="Calibri" pitchFamily="-84" charset="0"/>
                <a:ea typeface="ＭＳ Ｐゴシック" pitchFamily="-84" charset="-128"/>
                <a:cs typeface="ＭＳ Ｐゴシック" pitchFamily="-84" charset="-128"/>
              </a:rPr>
              <a:t>one common</a:t>
            </a:r>
            <a:r>
              <a:rPr lang="en-US" sz="2000" b="0">
                <a:solidFill>
                  <a:srgbClr val="74B230"/>
                </a:solidFill>
                <a:latin typeface="Calibri" pitchFamily="-84" charset="0"/>
                <a:ea typeface="ＭＳ Ｐゴシック" pitchFamily="-84" charset="-128"/>
                <a:cs typeface="ＭＳ Ｐゴシック" pitchFamily="-84" charset="-128"/>
              </a:rPr>
              <a:t> </a:t>
            </a:r>
            <a:r>
              <a:rPr lang="en-US" sz="2000" b="0">
                <a:solidFill>
                  <a:schemeClr val="tx1"/>
                </a:solidFill>
                <a:latin typeface="Calibri" pitchFamily="-84" charset="0"/>
                <a:ea typeface="ＭＳ Ｐゴシック" pitchFamily="-84" charset="-128"/>
                <a:cs typeface="ＭＳ Ｐゴシック" pitchFamily="-84" charset="-128"/>
              </a:rPr>
              <a:t>list of tasks</a:t>
            </a:r>
          </a:p>
          <a:p>
            <a:pPr lvl="1" indent="-179388">
              <a:spcBef>
                <a:spcPts val="1200"/>
              </a:spcBef>
              <a:spcAft>
                <a:spcPts val="1200"/>
              </a:spcAft>
              <a:buClr>
                <a:srgbClr val="FF9900"/>
              </a:buClr>
              <a:buFont typeface="Wingdings" pitchFamily="-84" charset="2"/>
              <a:buChar char="§"/>
            </a:pPr>
            <a:r>
              <a:rPr lang="en-US" sz="2000" b="0">
                <a:solidFill>
                  <a:schemeClr val="tx1"/>
                </a:solidFill>
                <a:latin typeface="Calibri" pitchFamily="-84" charset="0"/>
                <a:ea typeface="ＭＳ Ｐゴシック" pitchFamily="-84" charset="-128"/>
                <a:cs typeface="ＭＳ Ｐゴシック" pitchFamily="-84" charset="-128"/>
              </a:rPr>
              <a:t> Automated and Manual Tests, </a:t>
            </a:r>
            <a:br>
              <a:rPr lang="en-US" sz="2000" b="0">
                <a:solidFill>
                  <a:schemeClr val="tx1"/>
                </a:solidFill>
                <a:latin typeface="Calibri" pitchFamily="-84" charset="0"/>
                <a:ea typeface="ＭＳ Ｐゴシック" pitchFamily="-84" charset="-128"/>
                <a:cs typeface="ＭＳ Ｐゴシック" pitchFamily="-84" charset="-128"/>
              </a:rPr>
            </a:br>
            <a:r>
              <a:rPr lang="en-US" sz="2000" b="0">
                <a:solidFill>
                  <a:schemeClr val="tx1"/>
                </a:solidFill>
                <a:latin typeface="Calibri" pitchFamily="-84" charset="0"/>
                <a:ea typeface="ＭＳ Ｐゴシック" pitchFamily="-84" charset="-128"/>
                <a:cs typeface="ＭＳ Ｐゴシック" pitchFamily="-84" charset="-128"/>
              </a:rPr>
              <a:t>Automated Code Review</a:t>
            </a:r>
          </a:p>
          <a:p>
            <a:pPr lvl="1" indent="-179388">
              <a:spcBef>
                <a:spcPts val="1200"/>
              </a:spcBef>
              <a:spcAft>
                <a:spcPts val="1200"/>
              </a:spcAft>
              <a:buClr>
                <a:srgbClr val="FF9900"/>
              </a:buClr>
              <a:buFont typeface="Wingdings" pitchFamily="-84" charset="2"/>
              <a:buChar char="§"/>
            </a:pPr>
            <a:r>
              <a:rPr lang="en-US" sz="2000" b="0">
                <a:solidFill>
                  <a:schemeClr val="tx1"/>
                </a:solidFill>
                <a:latin typeface="Calibri" pitchFamily="-84" charset="0"/>
                <a:ea typeface="ＭＳ Ｐゴシック" pitchFamily="-84" charset="-128"/>
                <a:cs typeface="ＭＳ Ｐゴシック" pitchFamily="-84" charset="-128"/>
              </a:rPr>
              <a:t>Traceability from Requirements, Defects, Tasks to Tests and Source and Code Review</a:t>
            </a:r>
          </a:p>
          <a:p>
            <a:pPr lvl="1" indent="-179388">
              <a:spcBef>
                <a:spcPts val="1200"/>
              </a:spcBef>
              <a:spcAft>
                <a:spcPts val="1200"/>
              </a:spcAft>
              <a:buClr>
                <a:srgbClr val="FF9900"/>
              </a:buClr>
              <a:buFont typeface="Wingdings" pitchFamily="-84" charset="2"/>
              <a:buChar char="§"/>
            </a:pPr>
            <a:r>
              <a:rPr lang="en-US" sz="2000" b="0">
                <a:solidFill>
                  <a:schemeClr val="tx1"/>
                </a:solidFill>
                <a:latin typeface="Calibri" pitchFamily="-84" charset="0"/>
                <a:ea typeface="ＭＳ Ｐゴシック" pitchFamily="-84" charset="-128"/>
                <a:cs typeface="ＭＳ Ｐゴシック" pitchFamily="-84" charset="-128"/>
              </a:rPr>
              <a:t> Automated Notification</a:t>
            </a:r>
          </a:p>
          <a:p>
            <a:pPr lvl="1" indent="-179388">
              <a:spcBef>
                <a:spcPts val="1200"/>
              </a:spcBef>
              <a:spcAft>
                <a:spcPts val="1200"/>
              </a:spcAft>
              <a:buClr>
                <a:srgbClr val="FF9900"/>
              </a:buClr>
              <a:buFont typeface="Wingdings" pitchFamily="-84" charset="2"/>
              <a:buChar char="§"/>
            </a:pPr>
            <a:r>
              <a:rPr lang="en-US" sz="2000" b="0">
                <a:solidFill>
                  <a:schemeClr val="tx1"/>
                </a:solidFill>
                <a:latin typeface="Calibri" pitchFamily="-84" charset="0"/>
                <a:ea typeface="ＭＳ Ｐゴシック" pitchFamily="-84" charset="-128"/>
                <a:cs typeface="ＭＳ Ｐゴシック" pitchFamily="-84" charset="-128"/>
              </a:rPr>
              <a:t> Prioritized tests based on changes</a:t>
            </a:r>
          </a:p>
          <a:p>
            <a:pPr lvl="1" indent="-179388">
              <a:spcBef>
                <a:spcPts val="1200"/>
              </a:spcBef>
              <a:spcAft>
                <a:spcPts val="1200"/>
              </a:spcAft>
              <a:buClr>
                <a:srgbClr val="FF9900"/>
              </a:buClr>
              <a:buFont typeface="Wingdings" pitchFamily="-84" charset="2"/>
              <a:buChar char="§"/>
            </a:pPr>
            <a:r>
              <a:rPr lang="en-US" sz="2000" b="0">
                <a:solidFill>
                  <a:schemeClr val="tx1"/>
                </a:solidFill>
                <a:latin typeface="Calibri" pitchFamily="-84" charset="0"/>
                <a:ea typeface="ＭＳ Ｐゴシック" pitchFamily="-84" charset="-128"/>
                <a:cs typeface="ＭＳ Ｐゴシック" pitchFamily="-84" charset="-128"/>
              </a:rPr>
              <a:t> Extensive reports for CIO, </a:t>
            </a:r>
            <a:br>
              <a:rPr lang="en-US" sz="2000" b="0">
                <a:solidFill>
                  <a:schemeClr val="tx1"/>
                </a:solidFill>
                <a:latin typeface="Calibri" pitchFamily="-84" charset="0"/>
                <a:ea typeface="ＭＳ Ｐゴシック" pitchFamily="-84" charset="-128"/>
                <a:cs typeface="ＭＳ Ｐゴシック" pitchFamily="-84" charset="-128"/>
              </a:rPr>
            </a:br>
            <a:r>
              <a:rPr lang="en-US" sz="2000" b="0">
                <a:solidFill>
                  <a:schemeClr val="tx1"/>
                </a:solidFill>
                <a:latin typeface="Calibri" pitchFamily="-84" charset="0"/>
                <a:ea typeface="ＭＳ Ｐゴシック" pitchFamily="-84" charset="-128"/>
                <a:cs typeface="ＭＳ Ｐゴシック" pitchFamily="-84" charset="-128"/>
              </a:rPr>
              <a:t>Stake Holders, Project Managers</a:t>
            </a:r>
          </a:p>
          <a:p>
            <a:pPr lvl="1" indent="-179388">
              <a:spcBef>
                <a:spcPts val="600"/>
              </a:spcBef>
              <a:buClr>
                <a:srgbClr val="FF9900"/>
              </a:buClr>
              <a:buFont typeface="Wingdings" pitchFamily="-84" charset="2"/>
              <a:buChar char="§"/>
            </a:pPr>
            <a:endParaRPr lang="en-US" b="0">
              <a:solidFill>
                <a:schemeClr val="tx1"/>
              </a:solidFill>
              <a:latin typeface="Calibri" pitchFamily="-84" charset="0"/>
              <a:ea typeface="ＭＳ Ｐゴシック" pitchFamily="-84" charset="-128"/>
              <a:cs typeface="ＭＳ Ｐゴシック" pitchFamily="-84" charset="-128"/>
            </a:endParaRPr>
          </a:p>
        </p:txBody>
      </p:sp>
      <p:pic>
        <p:nvPicPr>
          <p:cNvPr id="76" name="Obraz 75" descr="CONCERTO.png"/>
          <p:cNvPicPr>
            <a:picLocks noChangeAspect="1"/>
          </p:cNvPicPr>
          <p:nvPr/>
        </p:nvPicPr>
        <p:blipFill>
          <a:blip r:embed="rId5"/>
          <a:srcRect/>
          <a:stretch>
            <a:fillRect/>
          </a:stretch>
        </p:blipFill>
        <p:spPr bwMode="auto">
          <a:xfrm>
            <a:off x="76200" y="3352800"/>
            <a:ext cx="3748088" cy="1828800"/>
          </a:xfrm>
          <a:prstGeom prst="rect">
            <a:avLst/>
          </a:prstGeom>
          <a:noFill/>
          <a:ln w="9525">
            <a:noFill/>
            <a:miter lim="800000"/>
            <a:headEnd/>
            <a:tailEnd/>
          </a:ln>
        </p:spPr>
      </p:pic>
      <p:cxnSp>
        <p:nvCxnSpPr>
          <p:cNvPr id="84" name="Łącznik łamany 83"/>
          <p:cNvCxnSpPr>
            <a:cxnSpLocks noChangeShapeType="1"/>
          </p:cNvCxnSpPr>
          <p:nvPr/>
        </p:nvCxnSpPr>
        <p:spPr bwMode="auto">
          <a:xfrm>
            <a:off x="1143000" y="3962400"/>
            <a:ext cx="533400" cy="228600"/>
          </a:xfrm>
          <a:prstGeom prst="bentConnector3">
            <a:avLst>
              <a:gd name="adj1" fmla="val 100116"/>
            </a:avLst>
          </a:prstGeom>
          <a:noFill/>
          <a:ln w="12700">
            <a:solidFill>
              <a:schemeClr val="bg2"/>
            </a:solidFill>
            <a:round/>
            <a:headEnd type="triangle" w="med" len="med"/>
            <a:tailEnd type="triangle" w="med" len="med"/>
          </a:ln>
        </p:spPr>
      </p:cxnSp>
      <p:cxnSp>
        <p:nvCxnSpPr>
          <p:cNvPr id="90" name="Łącznik prosty ze strzałką 89"/>
          <p:cNvCxnSpPr>
            <a:cxnSpLocks noChangeShapeType="1"/>
          </p:cNvCxnSpPr>
          <p:nvPr/>
        </p:nvCxnSpPr>
        <p:spPr bwMode="auto">
          <a:xfrm rot="5400000">
            <a:off x="646907" y="4428331"/>
            <a:ext cx="230188" cy="3175"/>
          </a:xfrm>
          <a:prstGeom prst="straightConnector1">
            <a:avLst/>
          </a:prstGeom>
          <a:noFill/>
          <a:ln w="12700" cap="sq">
            <a:solidFill>
              <a:schemeClr val="bg2"/>
            </a:solidFill>
            <a:miter lim="800000"/>
            <a:headEnd type="triangle" w="med" len="med"/>
            <a:tailEnd type="triangle" w="med" len="med"/>
          </a:ln>
        </p:spPr>
      </p:cxnSp>
      <p:cxnSp>
        <p:nvCxnSpPr>
          <p:cNvPr id="100" name="Łącznik prosty ze strzałką 99"/>
          <p:cNvCxnSpPr>
            <a:cxnSpLocks noChangeShapeType="1"/>
          </p:cNvCxnSpPr>
          <p:nvPr/>
        </p:nvCxnSpPr>
        <p:spPr bwMode="auto">
          <a:xfrm rot="5400000">
            <a:off x="653257" y="3039269"/>
            <a:ext cx="852487" cy="631825"/>
          </a:xfrm>
          <a:prstGeom prst="straightConnector1">
            <a:avLst/>
          </a:prstGeom>
          <a:noFill/>
          <a:ln w="12700" cap="sq">
            <a:solidFill>
              <a:srgbClr val="FF9900"/>
            </a:solidFill>
            <a:miter lim="800000"/>
            <a:headEnd type="triangle" w="med" len="med"/>
            <a:tailEnd type="triangle" w="med" len="med"/>
          </a:ln>
        </p:spPr>
      </p:cxnSp>
      <p:cxnSp>
        <p:nvCxnSpPr>
          <p:cNvPr id="104" name="Łącznik prosty ze strzałką 103"/>
          <p:cNvCxnSpPr>
            <a:cxnSpLocks noChangeShapeType="1"/>
          </p:cNvCxnSpPr>
          <p:nvPr/>
        </p:nvCxnSpPr>
        <p:spPr bwMode="auto">
          <a:xfrm rot="16200000" flipH="1">
            <a:off x="685800" y="5105400"/>
            <a:ext cx="457200" cy="304800"/>
          </a:xfrm>
          <a:prstGeom prst="straightConnector1">
            <a:avLst/>
          </a:prstGeom>
          <a:noFill/>
          <a:ln w="12700" cap="sq">
            <a:solidFill>
              <a:srgbClr val="FF9900"/>
            </a:solidFill>
            <a:miter lim="800000"/>
            <a:headEnd type="triangle" w="med" len="med"/>
            <a:tailEnd type="triangle" w="med" len="med"/>
          </a:ln>
        </p:spPr>
      </p:cxnSp>
      <p:pic>
        <p:nvPicPr>
          <p:cNvPr id="119" name="Obraz 118" descr="SC.png"/>
          <p:cNvPicPr>
            <a:picLocks noChangeAspect="1"/>
          </p:cNvPicPr>
          <p:nvPr/>
        </p:nvPicPr>
        <p:blipFill>
          <a:blip r:embed="rId6"/>
          <a:srcRect/>
          <a:stretch>
            <a:fillRect/>
          </a:stretch>
        </p:blipFill>
        <p:spPr bwMode="auto">
          <a:xfrm>
            <a:off x="2362200" y="3783013"/>
            <a:ext cx="1000125" cy="257175"/>
          </a:xfrm>
          <a:prstGeom prst="rect">
            <a:avLst/>
          </a:prstGeom>
          <a:noFill/>
          <a:ln w="9525">
            <a:noFill/>
            <a:miter lim="800000"/>
            <a:headEnd/>
            <a:tailEnd/>
          </a:ln>
        </p:spPr>
      </p:pic>
      <p:cxnSp>
        <p:nvCxnSpPr>
          <p:cNvPr id="120" name="Łącznik prosty ze strzałką 119"/>
          <p:cNvCxnSpPr>
            <a:cxnSpLocks noChangeShapeType="1"/>
          </p:cNvCxnSpPr>
          <p:nvPr/>
        </p:nvCxnSpPr>
        <p:spPr bwMode="auto">
          <a:xfrm>
            <a:off x="2043113" y="3886200"/>
            <a:ext cx="304800" cy="1588"/>
          </a:xfrm>
          <a:prstGeom prst="straightConnector1">
            <a:avLst/>
          </a:prstGeom>
          <a:noFill/>
          <a:ln w="12700" cap="sq">
            <a:solidFill>
              <a:schemeClr val="bg2"/>
            </a:solidFill>
            <a:miter lim="800000"/>
            <a:headEnd type="triangle" w="med" len="med"/>
            <a:tailEnd type="triangle" w="med" len="med"/>
          </a:ln>
        </p:spPr>
      </p:cxnSp>
      <p:pic>
        <p:nvPicPr>
          <p:cNvPr id="133" name="Obraz 132" descr="tasks.png"/>
          <p:cNvPicPr>
            <a:picLocks noChangeAspect="1"/>
          </p:cNvPicPr>
          <p:nvPr/>
        </p:nvPicPr>
        <p:blipFill>
          <a:blip r:embed="rId7"/>
          <a:srcRect/>
          <a:stretch>
            <a:fillRect/>
          </a:stretch>
        </p:blipFill>
        <p:spPr bwMode="auto">
          <a:xfrm>
            <a:off x="1371600" y="4114800"/>
            <a:ext cx="457200" cy="576263"/>
          </a:xfrm>
          <a:prstGeom prst="rect">
            <a:avLst/>
          </a:prstGeom>
          <a:noFill/>
          <a:ln w="9525">
            <a:noFill/>
            <a:miter lim="800000"/>
            <a:headEnd/>
            <a:tailEnd/>
          </a:ln>
        </p:spPr>
      </p:pic>
      <p:cxnSp>
        <p:nvCxnSpPr>
          <p:cNvPr id="134" name="Łącznik łamany 133"/>
          <p:cNvCxnSpPr>
            <a:cxnSpLocks noChangeShapeType="1"/>
          </p:cNvCxnSpPr>
          <p:nvPr/>
        </p:nvCxnSpPr>
        <p:spPr bwMode="auto">
          <a:xfrm flipV="1">
            <a:off x="1143000" y="4724400"/>
            <a:ext cx="533400" cy="192088"/>
          </a:xfrm>
          <a:prstGeom prst="bentConnector3">
            <a:avLst>
              <a:gd name="adj1" fmla="val 100269"/>
            </a:avLst>
          </a:prstGeom>
          <a:noFill/>
          <a:ln w="12700">
            <a:solidFill>
              <a:schemeClr val="bg2"/>
            </a:solidFill>
            <a:round/>
            <a:headEnd type="triangle" w="med" len="med"/>
            <a:tailEnd type="triangle" w="med" len="med"/>
          </a:ln>
        </p:spPr>
      </p:cxnSp>
      <p:sp>
        <p:nvSpPr>
          <p:cNvPr id="139" name="Dowolny kształt 138"/>
          <p:cNvSpPr>
            <a:spLocks/>
          </p:cNvSpPr>
          <p:nvPr/>
        </p:nvSpPr>
        <p:spPr bwMode="auto">
          <a:xfrm>
            <a:off x="1746250" y="1395413"/>
            <a:ext cx="928688" cy="1581150"/>
          </a:xfrm>
          <a:custGeom>
            <a:avLst/>
            <a:gdLst>
              <a:gd name="T0" fmla="*/ 0 w 928150"/>
              <a:gd name="T1" fmla="*/ 1580864 h 1581293"/>
              <a:gd name="T2" fmla="*/ 0 w 928150"/>
              <a:gd name="T3" fmla="*/ 0 h 1581293"/>
              <a:gd name="T4" fmla="*/ 929765 w 928150"/>
              <a:gd name="T5" fmla="*/ 0 h 1581293"/>
              <a:gd name="T6" fmla="*/ 929765 w 928150"/>
              <a:gd name="T7" fmla="*/ 0 h 1581293"/>
              <a:gd name="T8" fmla="*/ 929765 w 928150"/>
              <a:gd name="T9" fmla="*/ 0 h 1581293"/>
              <a:gd name="T10" fmla="*/ 929765 w 928150"/>
              <a:gd name="T11" fmla="*/ 0 h 1581293"/>
              <a:gd name="T12" fmla="*/ 915991 w 928150"/>
              <a:gd name="T13" fmla="*/ 0 h 1581293"/>
              <a:gd name="T14" fmla="*/ 0 60000 65536"/>
              <a:gd name="T15" fmla="*/ 0 60000 65536"/>
              <a:gd name="T16" fmla="*/ 0 60000 65536"/>
              <a:gd name="T17" fmla="*/ 0 60000 65536"/>
              <a:gd name="T18" fmla="*/ 0 60000 65536"/>
              <a:gd name="T19" fmla="*/ 0 60000 65536"/>
              <a:gd name="T20" fmla="*/ 0 60000 65536"/>
              <a:gd name="T21" fmla="*/ 0 w 928150"/>
              <a:gd name="T22" fmla="*/ 0 h 1581293"/>
              <a:gd name="T23" fmla="*/ 928150 w 928150"/>
              <a:gd name="T24" fmla="*/ 1581293 h 158129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28150" h="1581293">
                <a:moveTo>
                  <a:pt x="0" y="1581293"/>
                </a:moveTo>
                <a:lnTo>
                  <a:pt x="0" y="0"/>
                </a:lnTo>
                <a:lnTo>
                  <a:pt x="928150" y="0"/>
                </a:lnTo>
                <a:lnTo>
                  <a:pt x="914400" y="0"/>
                </a:lnTo>
              </a:path>
            </a:pathLst>
          </a:custGeom>
          <a:noFill/>
          <a:ln w="12700">
            <a:solidFill>
              <a:srgbClr val="FF9900"/>
            </a:solidFill>
            <a:round/>
            <a:headEnd/>
            <a:tailEnd type="triangle" w="med" len="med"/>
          </a:ln>
        </p:spPr>
        <p:txBody>
          <a:bodyPr>
            <a:prstTxWarp prst="textNoShape">
              <a:avLst/>
            </a:prstTxWarp>
          </a:bodyPr>
          <a:lstStyle/>
          <a:p>
            <a:endParaRPr lang="en-US"/>
          </a:p>
        </p:txBody>
      </p:sp>
      <p:sp>
        <p:nvSpPr>
          <p:cNvPr id="138" name="Dowolny kształt 137"/>
          <p:cNvSpPr>
            <a:spLocks/>
          </p:cNvSpPr>
          <p:nvPr/>
        </p:nvSpPr>
        <p:spPr bwMode="auto">
          <a:xfrm>
            <a:off x="1746250" y="2590800"/>
            <a:ext cx="928688" cy="1581150"/>
          </a:xfrm>
          <a:custGeom>
            <a:avLst/>
            <a:gdLst>
              <a:gd name="T0" fmla="*/ 0 w 928150"/>
              <a:gd name="T1" fmla="*/ 1580864 h 1581293"/>
              <a:gd name="T2" fmla="*/ 0 w 928150"/>
              <a:gd name="T3" fmla="*/ 0 h 1581293"/>
              <a:gd name="T4" fmla="*/ 929765 w 928150"/>
              <a:gd name="T5" fmla="*/ 0 h 1581293"/>
              <a:gd name="T6" fmla="*/ 929765 w 928150"/>
              <a:gd name="T7" fmla="*/ 0 h 1581293"/>
              <a:gd name="T8" fmla="*/ 929765 w 928150"/>
              <a:gd name="T9" fmla="*/ 0 h 1581293"/>
              <a:gd name="T10" fmla="*/ 929765 w 928150"/>
              <a:gd name="T11" fmla="*/ 0 h 1581293"/>
              <a:gd name="T12" fmla="*/ 915991 w 928150"/>
              <a:gd name="T13" fmla="*/ 0 h 1581293"/>
              <a:gd name="T14" fmla="*/ 0 60000 65536"/>
              <a:gd name="T15" fmla="*/ 0 60000 65536"/>
              <a:gd name="T16" fmla="*/ 0 60000 65536"/>
              <a:gd name="T17" fmla="*/ 0 60000 65536"/>
              <a:gd name="T18" fmla="*/ 0 60000 65536"/>
              <a:gd name="T19" fmla="*/ 0 60000 65536"/>
              <a:gd name="T20" fmla="*/ 0 60000 65536"/>
              <a:gd name="T21" fmla="*/ 0 w 928150"/>
              <a:gd name="T22" fmla="*/ 0 h 1581293"/>
              <a:gd name="T23" fmla="*/ 928150 w 928150"/>
              <a:gd name="T24" fmla="*/ 1581293 h 158129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28150" h="1581293">
                <a:moveTo>
                  <a:pt x="0" y="1581293"/>
                </a:moveTo>
                <a:lnTo>
                  <a:pt x="0" y="0"/>
                </a:lnTo>
                <a:lnTo>
                  <a:pt x="928150" y="0"/>
                </a:lnTo>
                <a:lnTo>
                  <a:pt x="914400" y="0"/>
                </a:lnTo>
              </a:path>
            </a:pathLst>
          </a:custGeom>
          <a:noFill/>
          <a:ln w="12700">
            <a:solidFill>
              <a:srgbClr val="FF9900"/>
            </a:solidFill>
            <a:round/>
            <a:headEnd/>
            <a:tailEnd type="triangle" w="med" len="med"/>
          </a:ln>
        </p:spPr>
        <p:txBody>
          <a:bodyPr>
            <a:prstTxWarp prst="textNoShape">
              <a:avLst/>
            </a:prstTxWarp>
          </a:bodyPr>
          <a:lstStyle/>
          <a:p>
            <a:endParaRPr lang="en-US"/>
          </a:p>
        </p:txBody>
      </p:sp>
      <p:sp>
        <p:nvSpPr>
          <p:cNvPr id="140" name="Dowolny kształt 139"/>
          <p:cNvSpPr>
            <a:spLocks/>
          </p:cNvSpPr>
          <p:nvPr/>
        </p:nvSpPr>
        <p:spPr bwMode="auto">
          <a:xfrm flipH="1" flipV="1">
            <a:off x="609600" y="4724400"/>
            <a:ext cx="1136650" cy="796925"/>
          </a:xfrm>
          <a:custGeom>
            <a:avLst/>
            <a:gdLst>
              <a:gd name="T0" fmla="*/ 0 w 928150"/>
              <a:gd name="T1" fmla="*/ 101938 h 1581293"/>
              <a:gd name="T2" fmla="*/ 0 w 928150"/>
              <a:gd name="T3" fmla="*/ 0 h 1581293"/>
              <a:gd name="T4" fmla="*/ 2087713 w 928150"/>
              <a:gd name="T5" fmla="*/ 0 h 1581293"/>
              <a:gd name="T6" fmla="*/ 2087713 w 928150"/>
              <a:gd name="T7" fmla="*/ 0 h 1581293"/>
              <a:gd name="T8" fmla="*/ 2087713 w 928150"/>
              <a:gd name="T9" fmla="*/ 0 h 1581293"/>
              <a:gd name="T10" fmla="*/ 2087713 w 928150"/>
              <a:gd name="T11" fmla="*/ 0 h 1581293"/>
              <a:gd name="T12" fmla="*/ 2056784 w 928150"/>
              <a:gd name="T13" fmla="*/ 0 h 1581293"/>
              <a:gd name="T14" fmla="*/ 0 60000 65536"/>
              <a:gd name="T15" fmla="*/ 0 60000 65536"/>
              <a:gd name="T16" fmla="*/ 0 60000 65536"/>
              <a:gd name="T17" fmla="*/ 0 60000 65536"/>
              <a:gd name="T18" fmla="*/ 0 60000 65536"/>
              <a:gd name="T19" fmla="*/ 0 60000 65536"/>
              <a:gd name="T20" fmla="*/ 0 60000 65536"/>
              <a:gd name="T21" fmla="*/ 0 w 928150"/>
              <a:gd name="T22" fmla="*/ 0 h 1581293"/>
              <a:gd name="T23" fmla="*/ 928150 w 928150"/>
              <a:gd name="T24" fmla="*/ 1581293 h 158129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28150" h="1581293">
                <a:moveTo>
                  <a:pt x="0" y="1581293"/>
                </a:moveTo>
                <a:lnTo>
                  <a:pt x="0" y="0"/>
                </a:lnTo>
                <a:lnTo>
                  <a:pt x="928150" y="0"/>
                </a:lnTo>
                <a:lnTo>
                  <a:pt x="914400" y="0"/>
                </a:lnTo>
              </a:path>
            </a:pathLst>
          </a:custGeom>
          <a:noFill/>
          <a:ln w="12700">
            <a:solidFill>
              <a:srgbClr val="FF9900"/>
            </a:solidFill>
            <a:round/>
            <a:headEnd/>
            <a:tailEnd type="triangle" w="med" len="med"/>
          </a:ln>
        </p:spPr>
        <p:txBody>
          <a:bodyPr>
            <a:prstTxWarp prst="textNoShape">
              <a:avLst/>
            </a:prstTxWarp>
          </a:bodyPr>
          <a:lstStyle/>
          <a:p>
            <a:endParaRPr lang="en-US"/>
          </a:p>
        </p:txBody>
      </p:sp>
      <p:sp>
        <p:nvSpPr>
          <p:cNvPr id="151" name="Dowolny kształt 150"/>
          <p:cNvSpPr>
            <a:spLocks/>
          </p:cNvSpPr>
          <p:nvPr/>
        </p:nvSpPr>
        <p:spPr bwMode="auto">
          <a:xfrm>
            <a:off x="3362325" y="3905250"/>
            <a:ext cx="425450" cy="1574800"/>
          </a:xfrm>
          <a:custGeom>
            <a:avLst/>
            <a:gdLst>
              <a:gd name="T0" fmla="*/ 0 w 474388"/>
              <a:gd name="T1" fmla="*/ 0 h 1574418"/>
              <a:gd name="T2" fmla="*/ 307483 w 474388"/>
              <a:gd name="T3" fmla="*/ 0 h 1574418"/>
              <a:gd name="T4" fmla="*/ 307483 w 474388"/>
              <a:gd name="T5" fmla="*/ 1575564 h 1574418"/>
              <a:gd name="T6" fmla="*/ 0 60000 65536"/>
              <a:gd name="T7" fmla="*/ 0 60000 65536"/>
              <a:gd name="T8" fmla="*/ 0 60000 65536"/>
              <a:gd name="T9" fmla="*/ 0 w 474388"/>
              <a:gd name="T10" fmla="*/ 0 h 1574418"/>
              <a:gd name="T11" fmla="*/ 474388 w 474388"/>
              <a:gd name="T12" fmla="*/ 1574418 h 1574418"/>
            </a:gdLst>
            <a:ahLst/>
            <a:cxnLst>
              <a:cxn ang="T6">
                <a:pos x="T0" y="T1"/>
              </a:cxn>
              <a:cxn ang="T7">
                <a:pos x="T2" y="T3"/>
              </a:cxn>
              <a:cxn ang="T8">
                <a:pos x="T4" y="T5"/>
              </a:cxn>
            </a:cxnLst>
            <a:rect l="T9" t="T10" r="T11" b="T12"/>
            <a:pathLst>
              <a:path w="474388" h="1574418">
                <a:moveTo>
                  <a:pt x="0" y="0"/>
                </a:moveTo>
                <a:lnTo>
                  <a:pt x="474388" y="0"/>
                </a:lnTo>
                <a:lnTo>
                  <a:pt x="474388" y="1574418"/>
                </a:lnTo>
              </a:path>
            </a:pathLst>
          </a:custGeom>
          <a:noFill/>
          <a:ln w="12700">
            <a:solidFill>
              <a:srgbClr val="FF9900"/>
            </a:solidFill>
            <a:round/>
            <a:headEnd type="triangle" w="med" len="med"/>
            <a:tailEnd type="triangle" w="med" len="med"/>
          </a:ln>
        </p:spPr>
        <p:txBody>
          <a:bodyPr>
            <a:prstTxWarp prst="textNoShape">
              <a:avLst/>
            </a:prstTxWarp>
          </a:bodyPr>
          <a:lstStyle/>
          <a:p>
            <a:endParaRPr lang="en-US"/>
          </a:p>
        </p:txBody>
      </p:sp>
      <p:sp>
        <p:nvSpPr>
          <p:cNvPr id="154" name="Dowolny kształt 153"/>
          <p:cNvSpPr>
            <a:spLocks/>
          </p:cNvSpPr>
          <p:nvPr/>
        </p:nvSpPr>
        <p:spPr bwMode="auto">
          <a:xfrm>
            <a:off x="1746250" y="5245100"/>
            <a:ext cx="1079500" cy="179388"/>
          </a:xfrm>
          <a:custGeom>
            <a:avLst/>
            <a:gdLst>
              <a:gd name="T0" fmla="*/ 0 w 1079404"/>
              <a:gd name="T1" fmla="*/ 0 h 178755"/>
              <a:gd name="T2" fmla="*/ 1079692 w 1079404"/>
              <a:gd name="T3" fmla="*/ 0 h 178755"/>
              <a:gd name="T4" fmla="*/ 1079692 w 1079404"/>
              <a:gd name="T5" fmla="*/ 180660 h 178755"/>
              <a:gd name="T6" fmla="*/ 0 60000 65536"/>
              <a:gd name="T7" fmla="*/ 0 60000 65536"/>
              <a:gd name="T8" fmla="*/ 0 60000 65536"/>
              <a:gd name="T9" fmla="*/ 0 w 1079404"/>
              <a:gd name="T10" fmla="*/ 0 h 178755"/>
              <a:gd name="T11" fmla="*/ 1079404 w 1079404"/>
              <a:gd name="T12" fmla="*/ 178755 h 178755"/>
            </a:gdLst>
            <a:ahLst/>
            <a:cxnLst>
              <a:cxn ang="T6">
                <a:pos x="T0" y="T1"/>
              </a:cxn>
              <a:cxn ang="T7">
                <a:pos x="T2" y="T3"/>
              </a:cxn>
              <a:cxn ang="T8">
                <a:pos x="T4" y="T5"/>
              </a:cxn>
            </a:cxnLst>
            <a:rect l="T9" t="T10" r="T11" b="T12"/>
            <a:pathLst>
              <a:path w="1079404" h="178755">
                <a:moveTo>
                  <a:pt x="0" y="0"/>
                </a:moveTo>
                <a:lnTo>
                  <a:pt x="1079404" y="0"/>
                </a:lnTo>
                <a:lnTo>
                  <a:pt x="1079404" y="178755"/>
                </a:lnTo>
              </a:path>
            </a:pathLst>
          </a:custGeom>
          <a:noFill/>
          <a:ln w="12700">
            <a:solidFill>
              <a:srgbClr val="FF9900"/>
            </a:solidFill>
            <a:round/>
            <a:headEnd/>
            <a:tailEnd type="triangle" w="med" len="med"/>
          </a:ln>
        </p:spPr>
        <p:txBody>
          <a:bodyPr>
            <a:prstTxWarp prst="textNoShape">
              <a:avLst/>
            </a:prstTxWarp>
          </a:bodyPr>
          <a:lstStyle/>
          <a:p>
            <a:endParaRPr lang="en-US"/>
          </a:p>
        </p:txBody>
      </p:sp>
      <p:grpSp>
        <p:nvGrpSpPr>
          <p:cNvPr id="2" name="Grupa 158"/>
          <p:cNvGrpSpPr>
            <a:grpSpLocks/>
          </p:cNvGrpSpPr>
          <p:nvPr/>
        </p:nvGrpSpPr>
        <p:grpSpPr bwMode="auto">
          <a:xfrm>
            <a:off x="2362200" y="4114800"/>
            <a:ext cx="1000125" cy="950913"/>
            <a:chOff x="2362200" y="4114800"/>
            <a:chExt cx="1000800" cy="950718"/>
          </a:xfrm>
        </p:grpSpPr>
        <p:pic>
          <p:nvPicPr>
            <p:cNvPr id="38974" name="Obraz 155" descr="AU.png"/>
            <p:cNvPicPr>
              <a:picLocks noChangeAspect="1"/>
            </p:cNvPicPr>
            <p:nvPr/>
          </p:nvPicPr>
          <p:blipFill>
            <a:blip r:embed="rId8"/>
            <a:srcRect/>
            <a:stretch>
              <a:fillRect/>
            </a:stretch>
          </p:blipFill>
          <p:spPr bwMode="auto">
            <a:xfrm>
              <a:off x="2362200" y="4800600"/>
              <a:ext cx="1000800" cy="264918"/>
            </a:xfrm>
            <a:prstGeom prst="rect">
              <a:avLst/>
            </a:prstGeom>
            <a:noFill/>
            <a:ln w="9525">
              <a:noFill/>
              <a:miter lim="800000"/>
              <a:headEnd/>
              <a:tailEnd/>
            </a:ln>
          </p:spPr>
        </p:pic>
        <p:pic>
          <p:nvPicPr>
            <p:cNvPr id="38975" name="Obraz 156" descr="SC.png"/>
            <p:cNvPicPr>
              <a:picLocks noChangeAspect="1"/>
            </p:cNvPicPr>
            <p:nvPr/>
          </p:nvPicPr>
          <p:blipFill>
            <a:blip r:embed="rId9"/>
            <a:srcRect/>
            <a:stretch>
              <a:fillRect/>
            </a:stretch>
          </p:blipFill>
          <p:spPr bwMode="auto">
            <a:xfrm>
              <a:off x="2362200" y="4114800"/>
              <a:ext cx="1000800" cy="268188"/>
            </a:xfrm>
            <a:prstGeom prst="rect">
              <a:avLst/>
            </a:prstGeom>
            <a:noFill/>
            <a:ln w="9525">
              <a:noFill/>
              <a:miter lim="800000"/>
              <a:headEnd/>
              <a:tailEnd/>
            </a:ln>
          </p:spPr>
        </p:pic>
        <p:pic>
          <p:nvPicPr>
            <p:cNvPr id="38976" name="Obraz 157" descr="MT.png"/>
            <p:cNvPicPr>
              <a:picLocks noChangeAspect="1"/>
            </p:cNvPicPr>
            <p:nvPr/>
          </p:nvPicPr>
          <p:blipFill>
            <a:blip r:embed="rId10"/>
            <a:srcRect/>
            <a:stretch>
              <a:fillRect/>
            </a:stretch>
          </p:blipFill>
          <p:spPr bwMode="auto">
            <a:xfrm>
              <a:off x="2362200" y="4462753"/>
              <a:ext cx="1000800" cy="261647"/>
            </a:xfrm>
            <a:prstGeom prst="rect">
              <a:avLst/>
            </a:prstGeom>
            <a:noFill/>
            <a:ln w="9525">
              <a:noFill/>
              <a:miter lim="800000"/>
              <a:headEnd/>
              <a:tailEnd/>
            </a:ln>
          </p:spPr>
        </p:pic>
      </p:grpSp>
      <p:cxnSp>
        <p:nvCxnSpPr>
          <p:cNvPr id="161" name="Łącznik prosty ze strzałką 160"/>
          <p:cNvCxnSpPr>
            <a:cxnSpLocks noChangeShapeType="1"/>
          </p:cNvCxnSpPr>
          <p:nvPr/>
        </p:nvCxnSpPr>
        <p:spPr bwMode="auto">
          <a:xfrm rot="10800000">
            <a:off x="3362325" y="4262438"/>
            <a:ext cx="427038" cy="1587"/>
          </a:xfrm>
          <a:prstGeom prst="straightConnector1">
            <a:avLst/>
          </a:prstGeom>
          <a:noFill/>
          <a:ln w="12700">
            <a:solidFill>
              <a:srgbClr val="FF9900"/>
            </a:solidFill>
            <a:round/>
            <a:headEnd/>
            <a:tailEnd type="triangle" w="med" len="med"/>
          </a:ln>
        </p:spPr>
      </p:cxnSp>
      <p:cxnSp>
        <p:nvCxnSpPr>
          <p:cNvPr id="164" name="Łącznik prosty ze strzałką 163"/>
          <p:cNvCxnSpPr>
            <a:cxnSpLocks noChangeShapeType="1"/>
          </p:cNvCxnSpPr>
          <p:nvPr/>
        </p:nvCxnSpPr>
        <p:spPr bwMode="auto">
          <a:xfrm rot="5400000">
            <a:off x="2059782" y="5190331"/>
            <a:ext cx="533400" cy="315913"/>
          </a:xfrm>
          <a:prstGeom prst="straightConnector1">
            <a:avLst/>
          </a:prstGeom>
          <a:noFill/>
          <a:ln w="12700" cap="sq">
            <a:solidFill>
              <a:srgbClr val="FF9900"/>
            </a:solidFill>
            <a:miter lim="800000"/>
            <a:headEnd type="triangle" w="med" len="med"/>
            <a:tailEnd/>
          </a:ln>
        </p:spPr>
      </p:cxnSp>
      <p:cxnSp>
        <p:nvCxnSpPr>
          <p:cNvPr id="165" name="Łącznik prosty ze strzałką 164"/>
          <p:cNvCxnSpPr>
            <a:cxnSpLocks noChangeShapeType="1"/>
          </p:cNvCxnSpPr>
          <p:nvPr/>
        </p:nvCxnSpPr>
        <p:spPr bwMode="auto">
          <a:xfrm>
            <a:off x="2043113" y="4254500"/>
            <a:ext cx="304800" cy="1588"/>
          </a:xfrm>
          <a:prstGeom prst="straightConnector1">
            <a:avLst/>
          </a:prstGeom>
          <a:noFill/>
          <a:ln w="12700" cap="sq">
            <a:solidFill>
              <a:schemeClr val="bg2"/>
            </a:solidFill>
            <a:miter lim="800000"/>
            <a:headEnd type="triangle" w="med" len="med"/>
            <a:tailEnd type="triangle" w="med" len="med"/>
          </a:ln>
        </p:spPr>
      </p:cxnSp>
      <p:cxnSp>
        <p:nvCxnSpPr>
          <p:cNvPr id="166" name="Łącznik prosty ze strzałką 165"/>
          <p:cNvCxnSpPr>
            <a:cxnSpLocks noChangeShapeType="1"/>
          </p:cNvCxnSpPr>
          <p:nvPr/>
        </p:nvCxnSpPr>
        <p:spPr bwMode="auto">
          <a:xfrm>
            <a:off x="2043113" y="4592638"/>
            <a:ext cx="304800" cy="1587"/>
          </a:xfrm>
          <a:prstGeom prst="straightConnector1">
            <a:avLst/>
          </a:prstGeom>
          <a:noFill/>
          <a:ln w="12700" cap="sq">
            <a:solidFill>
              <a:schemeClr val="bg2"/>
            </a:solidFill>
            <a:miter lim="800000"/>
            <a:headEnd type="triangle" w="med" len="med"/>
            <a:tailEnd type="triangle" w="med" len="med"/>
          </a:ln>
        </p:spPr>
      </p:cxnSp>
      <p:cxnSp>
        <p:nvCxnSpPr>
          <p:cNvPr id="167" name="Łącznik prosty ze strzałką 166"/>
          <p:cNvCxnSpPr>
            <a:cxnSpLocks noChangeShapeType="1"/>
          </p:cNvCxnSpPr>
          <p:nvPr/>
        </p:nvCxnSpPr>
        <p:spPr bwMode="auto">
          <a:xfrm>
            <a:off x="2043113" y="4930775"/>
            <a:ext cx="304800" cy="1588"/>
          </a:xfrm>
          <a:prstGeom prst="straightConnector1">
            <a:avLst/>
          </a:prstGeom>
          <a:noFill/>
          <a:ln w="12700" cap="sq">
            <a:solidFill>
              <a:schemeClr val="bg2"/>
            </a:solidFill>
            <a:miter lim="800000"/>
            <a:headEnd type="triangle" w="med" len="med"/>
            <a:tailEnd type="triangle" w="med" len="med"/>
          </a:ln>
        </p:spPr>
      </p:cxnSp>
      <p:pic>
        <p:nvPicPr>
          <p:cNvPr id="73" name="Obraz 72" descr="koperta.png"/>
          <p:cNvPicPr>
            <a:picLocks noChangeAspect="1"/>
          </p:cNvPicPr>
          <p:nvPr/>
        </p:nvPicPr>
        <p:blipFill>
          <a:blip r:embed="rId11"/>
          <a:srcRect/>
          <a:stretch>
            <a:fillRect/>
          </a:stretch>
        </p:blipFill>
        <p:spPr bwMode="auto">
          <a:xfrm>
            <a:off x="-838200" y="3810000"/>
            <a:ext cx="358775" cy="304800"/>
          </a:xfrm>
          <a:prstGeom prst="rect">
            <a:avLst/>
          </a:prstGeom>
          <a:noFill/>
          <a:ln w="9525">
            <a:noFill/>
            <a:miter lim="800000"/>
            <a:headEnd/>
            <a:tailEnd/>
          </a:ln>
        </p:spPr>
      </p:pic>
      <p:pic>
        <p:nvPicPr>
          <p:cNvPr id="77" name="Obraz 76" descr="koperta.png"/>
          <p:cNvPicPr>
            <a:picLocks noChangeAspect="1"/>
          </p:cNvPicPr>
          <p:nvPr/>
        </p:nvPicPr>
        <p:blipFill>
          <a:blip r:embed="rId11"/>
          <a:srcRect/>
          <a:stretch>
            <a:fillRect/>
          </a:stretch>
        </p:blipFill>
        <p:spPr bwMode="auto">
          <a:xfrm>
            <a:off x="-838200" y="4356100"/>
            <a:ext cx="358775" cy="304800"/>
          </a:xfrm>
          <a:prstGeom prst="rect">
            <a:avLst/>
          </a:prstGeom>
          <a:noFill/>
          <a:ln w="9525">
            <a:noFill/>
            <a:miter lim="800000"/>
            <a:headEnd/>
            <a:tailEnd/>
          </a:ln>
        </p:spPr>
      </p:pic>
      <p:pic>
        <p:nvPicPr>
          <p:cNvPr id="78" name="Obraz 77" descr="koperta.png"/>
          <p:cNvPicPr>
            <a:picLocks noChangeAspect="1"/>
          </p:cNvPicPr>
          <p:nvPr/>
        </p:nvPicPr>
        <p:blipFill>
          <a:blip r:embed="rId11"/>
          <a:srcRect/>
          <a:stretch>
            <a:fillRect/>
          </a:stretch>
        </p:blipFill>
        <p:spPr bwMode="auto">
          <a:xfrm>
            <a:off x="-838200" y="4803775"/>
            <a:ext cx="358775" cy="304800"/>
          </a:xfrm>
          <a:prstGeom prst="rect">
            <a:avLst/>
          </a:prstGeom>
          <a:noFill/>
          <a:ln w="9525">
            <a:noFill/>
            <a:miter lim="800000"/>
            <a:headEnd/>
            <a:tailEnd/>
          </a:ln>
        </p:spPr>
      </p:pic>
      <p:pic>
        <p:nvPicPr>
          <p:cNvPr id="79" name="Obraz 78" descr="koperta.png"/>
          <p:cNvPicPr>
            <a:picLocks noChangeAspect="1"/>
          </p:cNvPicPr>
          <p:nvPr/>
        </p:nvPicPr>
        <p:blipFill>
          <a:blip r:embed="rId11"/>
          <a:srcRect/>
          <a:stretch>
            <a:fillRect/>
          </a:stretch>
        </p:blipFill>
        <p:spPr bwMode="auto">
          <a:xfrm>
            <a:off x="-838200" y="5334000"/>
            <a:ext cx="358775" cy="304800"/>
          </a:xfrm>
          <a:prstGeom prst="rect">
            <a:avLst/>
          </a:prstGeom>
          <a:noFill/>
          <a:ln w="9525">
            <a:noFill/>
            <a:miter lim="800000"/>
            <a:headEnd/>
            <a:tailEnd/>
          </a:ln>
        </p:spPr>
      </p:pic>
      <p:grpSp>
        <p:nvGrpSpPr>
          <p:cNvPr id="3" name="Grupa 205"/>
          <p:cNvGrpSpPr>
            <a:grpSpLocks/>
          </p:cNvGrpSpPr>
          <p:nvPr/>
        </p:nvGrpSpPr>
        <p:grpSpPr bwMode="auto">
          <a:xfrm>
            <a:off x="1447800" y="5537200"/>
            <a:ext cx="787400" cy="939800"/>
            <a:chOff x="1447800" y="5384317"/>
            <a:chExt cx="787395" cy="940283"/>
          </a:xfrm>
        </p:grpSpPr>
        <p:pic>
          <p:nvPicPr>
            <p:cNvPr id="38972" name="Obraz 69" descr="servers.png"/>
            <p:cNvPicPr>
              <a:picLocks noChangeAspect="1"/>
            </p:cNvPicPr>
            <p:nvPr/>
          </p:nvPicPr>
          <p:blipFill>
            <a:blip r:embed="rId12"/>
            <a:srcRect/>
            <a:stretch>
              <a:fillRect/>
            </a:stretch>
          </p:blipFill>
          <p:spPr bwMode="auto">
            <a:xfrm>
              <a:off x="1752600" y="5384317"/>
              <a:ext cx="334934" cy="420760"/>
            </a:xfrm>
            <a:prstGeom prst="rect">
              <a:avLst/>
            </a:prstGeom>
            <a:noFill/>
            <a:ln w="9525">
              <a:noFill/>
              <a:miter lim="800000"/>
              <a:headEnd/>
              <a:tailEnd/>
            </a:ln>
          </p:spPr>
        </p:pic>
        <p:sp>
          <p:nvSpPr>
            <p:cNvPr id="38973" name="Prostokąt 70"/>
            <p:cNvSpPr>
              <a:spLocks noChangeArrowheads="1"/>
            </p:cNvSpPr>
            <p:nvPr/>
          </p:nvSpPr>
          <p:spPr bwMode="auto">
            <a:xfrm>
              <a:off x="1447800" y="5846517"/>
              <a:ext cx="787395" cy="478083"/>
            </a:xfrm>
            <a:prstGeom prst="rect">
              <a:avLst/>
            </a:prstGeom>
            <a:noFill/>
            <a:ln w="9525">
              <a:noFill/>
              <a:miter lim="800000"/>
              <a:headEnd/>
              <a:tailEnd/>
            </a:ln>
          </p:spPr>
          <p:txBody>
            <a:bodyPr wrap="none">
              <a:prstTxWarp prst="textNoShape">
                <a:avLst/>
              </a:prstTxWarp>
              <a:spAutoFit/>
            </a:bodyPr>
            <a:lstStyle/>
            <a:p>
              <a:pPr algn="ctr"/>
              <a:r>
                <a:rPr lang="pl-PL" sz="900">
                  <a:solidFill>
                    <a:srgbClr val="595959"/>
                  </a:solidFill>
                  <a:latin typeface="Calibri" pitchFamily="-84" charset="0"/>
                  <a:ea typeface="ＭＳ Ｐゴシック" pitchFamily="-84" charset="-128"/>
                  <a:cs typeface="ＭＳ Ｐゴシック" pitchFamily="-84" charset="-128"/>
                </a:rPr>
                <a:t>AUTOMATIC</a:t>
              </a:r>
            </a:p>
            <a:p>
              <a:pPr algn="ctr"/>
              <a:r>
                <a:rPr lang="pl-PL" sz="900">
                  <a:solidFill>
                    <a:srgbClr val="595959"/>
                  </a:solidFill>
                  <a:latin typeface="Calibri" pitchFamily="-84" charset="0"/>
                  <a:ea typeface="ＭＳ Ｐゴシック" pitchFamily="-84" charset="-128"/>
                  <a:cs typeface="ＭＳ Ｐゴシック" pitchFamily="-84" charset="-128"/>
                </a:rPr>
                <a:t>TEST</a:t>
              </a:r>
            </a:p>
            <a:p>
              <a:pPr algn="ctr"/>
              <a:r>
                <a:rPr lang="pl-PL" sz="900">
                  <a:solidFill>
                    <a:srgbClr val="595959"/>
                  </a:solidFill>
                  <a:latin typeface="Calibri" pitchFamily="-84" charset="0"/>
                  <a:ea typeface="ＭＳ Ｐゴシック" pitchFamily="-84" charset="-128"/>
                  <a:cs typeface="ＭＳ Ｐゴシック" pitchFamily="-84" charset="-128"/>
                </a:rPr>
                <a:t>SERVERS</a:t>
              </a:r>
              <a:endParaRPr lang="en-US" sz="900">
                <a:solidFill>
                  <a:srgbClr val="595959"/>
                </a:solidFill>
                <a:latin typeface="Calibri" pitchFamily="-84" charset="0"/>
                <a:ea typeface="ＭＳ Ｐゴシック" pitchFamily="-84" charset="-128"/>
                <a:cs typeface="ＭＳ Ｐゴシック" pitchFamily="-84" charset="-128"/>
              </a:endParaRPr>
            </a:p>
          </p:txBody>
        </p:sp>
      </p:grpSp>
      <p:grpSp>
        <p:nvGrpSpPr>
          <p:cNvPr id="4" name="Grupa 203"/>
          <p:cNvGrpSpPr>
            <a:grpSpLocks/>
          </p:cNvGrpSpPr>
          <p:nvPr/>
        </p:nvGrpSpPr>
        <p:grpSpPr bwMode="auto">
          <a:xfrm>
            <a:off x="609600" y="1066800"/>
            <a:ext cx="354013" cy="704850"/>
            <a:chOff x="676950" y="1143000"/>
            <a:chExt cx="354584" cy="704883"/>
          </a:xfrm>
        </p:grpSpPr>
        <p:sp>
          <p:nvSpPr>
            <p:cNvPr id="38970" name="Prostokąt 80"/>
            <p:cNvSpPr>
              <a:spLocks noChangeArrowheads="1"/>
            </p:cNvSpPr>
            <p:nvPr/>
          </p:nvSpPr>
          <p:spPr bwMode="auto">
            <a:xfrm>
              <a:off x="676950" y="1627211"/>
              <a:ext cx="354584" cy="220672"/>
            </a:xfrm>
            <a:prstGeom prst="rect">
              <a:avLst/>
            </a:prstGeom>
            <a:noFill/>
            <a:ln w="9525">
              <a:noFill/>
              <a:miter lim="800000"/>
              <a:headEnd/>
              <a:tailEnd/>
            </a:ln>
          </p:spPr>
          <p:txBody>
            <a:bodyPr wrap="none">
              <a:prstTxWarp prst="textNoShape">
                <a:avLst/>
              </a:prstTxWarp>
              <a:spAutoFit/>
            </a:bodyPr>
            <a:lstStyle/>
            <a:p>
              <a:pPr algn="ctr"/>
              <a:r>
                <a:rPr lang="pl-PL" sz="900">
                  <a:solidFill>
                    <a:srgbClr val="595959"/>
                  </a:solidFill>
                  <a:latin typeface="Calibri" pitchFamily="-84" charset="0"/>
                  <a:ea typeface="ＭＳ Ｐゴシック" pitchFamily="-84" charset="-128"/>
                  <a:cs typeface="ＭＳ Ｐゴシック" pitchFamily="-84" charset="-128"/>
                </a:rPr>
                <a:t>C</a:t>
              </a:r>
              <a:r>
                <a:rPr lang="en-GB" sz="900">
                  <a:solidFill>
                    <a:srgbClr val="595959"/>
                  </a:solidFill>
                  <a:latin typeface="Calibri" pitchFamily="-84" charset="0"/>
                  <a:ea typeface="ＭＳ Ｐゴシック" pitchFamily="-84" charset="-128"/>
                  <a:cs typeface="ＭＳ Ｐゴシック" pitchFamily="-84" charset="-128"/>
                </a:rPr>
                <a:t>I</a:t>
              </a:r>
              <a:r>
                <a:rPr lang="pl-PL" sz="900">
                  <a:solidFill>
                    <a:srgbClr val="595959"/>
                  </a:solidFill>
                  <a:latin typeface="Calibri" pitchFamily="-84" charset="0"/>
                  <a:ea typeface="ＭＳ Ｐゴシック" pitchFamily="-84" charset="-128"/>
                  <a:cs typeface="ＭＳ Ｐゴシック" pitchFamily="-84" charset="-128"/>
                </a:rPr>
                <a:t>O</a:t>
              </a:r>
              <a:endParaRPr lang="en-US" sz="900">
                <a:solidFill>
                  <a:srgbClr val="595959"/>
                </a:solidFill>
                <a:latin typeface="Calibri" pitchFamily="-84" charset="0"/>
                <a:ea typeface="ＭＳ Ｐゴシック" pitchFamily="-84" charset="-128"/>
                <a:cs typeface="ＭＳ Ｐゴシック" pitchFamily="-84" charset="-128"/>
              </a:endParaRPr>
            </a:p>
          </p:txBody>
        </p:sp>
        <p:pic>
          <p:nvPicPr>
            <p:cNvPr id="38971" name="Obraz 81" descr="Manager.png"/>
            <p:cNvPicPr>
              <a:picLocks noChangeAspect="1"/>
            </p:cNvPicPr>
            <p:nvPr/>
          </p:nvPicPr>
          <p:blipFill>
            <a:blip r:embed="rId13"/>
            <a:srcRect/>
            <a:stretch>
              <a:fillRect/>
            </a:stretch>
          </p:blipFill>
          <p:spPr bwMode="auto">
            <a:xfrm>
              <a:off x="784466" y="1143000"/>
              <a:ext cx="162502" cy="495366"/>
            </a:xfrm>
            <a:prstGeom prst="rect">
              <a:avLst/>
            </a:prstGeom>
            <a:noFill/>
            <a:ln w="9525">
              <a:noFill/>
              <a:miter lim="800000"/>
              <a:headEnd/>
              <a:tailEnd/>
            </a:ln>
          </p:spPr>
        </p:pic>
      </p:grpSp>
      <p:grpSp>
        <p:nvGrpSpPr>
          <p:cNvPr id="5" name="Grupa 187"/>
          <p:cNvGrpSpPr>
            <a:grpSpLocks/>
          </p:cNvGrpSpPr>
          <p:nvPr/>
        </p:nvGrpSpPr>
        <p:grpSpPr bwMode="auto">
          <a:xfrm>
            <a:off x="2438400" y="1016000"/>
            <a:ext cx="1320800" cy="812800"/>
            <a:chOff x="2438400" y="1092780"/>
            <a:chExt cx="1321162" cy="812220"/>
          </a:xfrm>
        </p:grpSpPr>
        <p:pic>
          <p:nvPicPr>
            <p:cNvPr id="38966" name="Obraz 84" descr="Manager.png"/>
            <p:cNvPicPr>
              <a:picLocks noChangeAspect="1"/>
            </p:cNvPicPr>
            <p:nvPr/>
          </p:nvPicPr>
          <p:blipFill>
            <a:blip r:embed="rId13"/>
            <a:srcRect/>
            <a:stretch>
              <a:fillRect/>
            </a:stretch>
          </p:blipFill>
          <p:spPr bwMode="auto">
            <a:xfrm>
              <a:off x="2743200" y="1092780"/>
              <a:ext cx="162502" cy="495366"/>
            </a:xfrm>
            <a:prstGeom prst="rect">
              <a:avLst/>
            </a:prstGeom>
            <a:noFill/>
            <a:ln w="9525">
              <a:noFill/>
              <a:miter lim="800000"/>
              <a:headEnd/>
              <a:tailEnd/>
            </a:ln>
          </p:spPr>
        </p:pic>
        <p:sp>
          <p:nvSpPr>
            <p:cNvPr id="38967" name="Prostokąt 85"/>
            <p:cNvSpPr>
              <a:spLocks noChangeArrowheads="1"/>
            </p:cNvSpPr>
            <p:nvPr/>
          </p:nvSpPr>
          <p:spPr bwMode="auto">
            <a:xfrm>
              <a:off x="2438400" y="1554413"/>
              <a:ext cx="697104" cy="350587"/>
            </a:xfrm>
            <a:prstGeom prst="rect">
              <a:avLst/>
            </a:prstGeom>
            <a:noFill/>
            <a:ln w="9525">
              <a:noFill/>
              <a:miter lim="800000"/>
              <a:headEnd/>
              <a:tailEnd/>
            </a:ln>
          </p:spPr>
          <p:txBody>
            <a:bodyPr wrap="none">
              <a:prstTxWarp prst="textNoShape">
                <a:avLst/>
              </a:prstTxWarp>
              <a:spAutoFit/>
            </a:bodyPr>
            <a:lstStyle/>
            <a:p>
              <a:pPr algn="ctr"/>
              <a:r>
                <a:rPr lang="pl-PL" sz="900">
                  <a:solidFill>
                    <a:srgbClr val="595959"/>
                  </a:solidFill>
                  <a:latin typeface="Calibri" pitchFamily="-84" charset="0"/>
                  <a:ea typeface="ＭＳ Ｐゴシック" pitchFamily="-84" charset="-128"/>
                  <a:cs typeface="ＭＳ Ｐゴシック" pitchFamily="-84" charset="-128"/>
                </a:rPr>
                <a:t>PROJECT</a:t>
              </a:r>
            </a:p>
            <a:p>
              <a:pPr algn="ctr"/>
              <a:r>
                <a:rPr lang="pl-PL" sz="900">
                  <a:solidFill>
                    <a:srgbClr val="595959"/>
                  </a:solidFill>
                  <a:latin typeface="Calibri" pitchFamily="-84" charset="0"/>
                  <a:ea typeface="ＭＳ Ｐゴシック" pitchFamily="-84" charset="-128"/>
                  <a:cs typeface="ＭＳ Ｐゴシック" pitchFamily="-84" charset="-128"/>
                </a:rPr>
                <a:t>MANAGER</a:t>
              </a:r>
              <a:endParaRPr lang="en-US" sz="900">
                <a:solidFill>
                  <a:srgbClr val="595959"/>
                </a:solidFill>
                <a:latin typeface="Calibri" pitchFamily="-84" charset="0"/>
                <a:ea typeface="ＭＳ Ｐゴシック" pitchFamily="-84" charset="-128"/>
                <a:cs typeface="ＭＳ Ｐゴシック" pitchFamily="-84" charset="-128"/>
              </a:endParaRPr>
            </a:p>
          </p:txBody>
        </p:sp>
        <p:sp>
          <p:nvSpPr>
            <p:cNvPr id="38968" name="Prostokąt 86"/>
            <p:cNvSpPr>
              <a:spLocks noChangeArrowheads="1"/>
            </p:cNvSpPr>
            <p:nvPr/>
          </p:nvSpPr>
          <p:spPr bwMode="auto">
            <a:xfrm>
              <a:off x="3156147" y="1554413"/>
              <a:ext cx="603415" cy="350587"/>
            </a:xfrm>
            <a:prstGeom prst="rect">
              <a:avLst/>
            </a:prstGeom>
            <a:noFill/>
            <a:ln w="9525">
              <a:noFill/>
              <a:miter lim="800000"/>
              <a:headEnd/>
              <a:tailEnd/>
            </a:ln>
          </p:spPr>
          <p:txBody>
            <a:bodyPr wrap="none">
              <a:prstTxWarp prst="textNoShape">
                <a:avLst/>
              </a:prstTxWarp>
              <a:spAutoFit/>
            </a:bodyPr>
            <a:lstStyle/>
            <a:p>
              <a:pPr algn="ctr"/>
              <a:r>
                <a:rPr lang="pl-PL" sz="900">
                  <a:solidFill>
                    <a:srgbClr val="595959"/>
                  </a:solidFill>
                  <a:latin typeface="Calibri" pitchFamily="-84" charset="0"/>
                  <a:ea typeface="ＭＳ Ｐゴシック" pitchFamily="-84" charset="-128"/>
                  <a:cs typeface="ＭＳ Ｐゴシック" pitchFamily="-84" charset="-128"/>
                </a:rPr>
                <a:t>MS </a:t>
              </a:r>
            </a:p>
            <a:p>
              <a:pPr algn="ctr"/>
              <a:r>
                <a:rPr lang="pl-PL" sz="900">
                  <a:solidFill>
                    <a:srgbClr val="595959"/>
                  </a:solidFill>
                  <a:latin typeface="Calibri" pitchFamily="-84" charset="0"/>
                  <a:ea typeface="ＭＳ Ｐゴシック" pitchFamily="-84" charset="-128"/>
                  <a:cs typeface="ＭＳ Ｐゴシック" pitchFamily="-84" charset="-128"/>
                </a:rPr>
                <a:t>PROJECT</a:t>
              </a:r>
              <a:endParaRPr lang="en-US" sz="900">
                <a:solidFill>
                  <a:srgbClr val="595959"/>
                </a:solidFill>
                <a:latin typeface="Calibri" pitchFamily="-84" charset="0"/>
                <a:ea typeface="ＭＳ Ｐゴシック" pitchFamily="-84" charset="-128"/>
                <a:cs typeface="ＭＳ Ｐゴシック" pitchFamily="-84" charset="-128"/>
              </a:endParaRPr>
            </a:p>
          </p:txBody>
        </p:sp>
        <p:pic>
          <p:nvPicPr>
            <p:cNvPr id="38969" name="Obraz 87" descr="base.png"/>
            <p:cNvPicPr>
              <a:picLocks noChangeAspect="1"/>
            </p:cNvPicPr>
            <p:nvPr/>
          </p:nvPicPr>
          <p:blipFill>
            <a:blip r:embed="rId14"/>
            <a:srcRect/>
            <a:stretch>
              <a:fillRect/>
            </a:stretch>
          </p:blipFill>
          <p:spPr bwMode="auto">
            <a:xfrm>
              <a:off x="3308913" y="1188063"/>
              <a:ext cx="243861" cy="329212"/>
            </a:xfrm>
            <a:prstGeom prst="rect">
              <a:avLst/>
            </a:prstGeom>
            <a:noFill/>
            <a:ln w="9525">
              <a:noFill/>
              <a:miter lim="800000"/>
              <a:headEnd/>
              <a:tailEnd/>
            </a:ln>
          </p:spPr>
        </p:pic>
      </p:grpSp>
      <p:grpSp>
        <p:nvGrpSpPr>
          <p:cNvPr id="6" name="Grupa 121"/>
          <p:cNvGrpSpPr>
            <a:grpSpLocks/>
          </p:cNvGrpSpPr>
          <p:nvPr/>
        </p:nvGrpSpPr>
        <p:grpSpPr bwMode="auto">
          <a:xfrm>
            <a:off x="0" y="5410200"/>
            <a:ext cx="1241425" cy="946150"/>
            <a:chOff x="76199" y="5250246"/>
            <a:chExt cx="1240897" cy="945537"/>
          </a:xfrm>
        </p:grpSpPr>
        <p:pic>
          <p:nvPicPr>
            <p:cNvPr id="38961" name="Obraz 90" descr="china.png"/>
            <p:cNvPicPr>
              <a:picLocks noChangeAspect="1"/>
            </p:cNvPicPr>
            <p:nvPr/>
          </p:nvPicPr>
          <p:blipFill>
            <a:blip r:embed="rId15"/>
            <a:srcRect/>
            <a:stretch>
              <a:fillRect/>
            </a:stretch>
          </p:blipFill>
          <p:spPr bwMode="auto">
            <a:xfrm>
              <a:off x="76199" y="5250246"/>
              <a:ext cx="941455" cy="694772"/>
            </a:xfrm>
            <a:prstGeom prst="rect">
              <a:avLst/>
            </a:prstGeom>
            <a:noFill/>
            <a:ln w="9525">
              <a:noFill/>
              <a:miter lim="800000"/>
              <a:headEnd/>
              <a:tailEnd/>
            </a:ln>
          </p:spPr>
        </p:pic>
        <p:pic>
          <p:nvPicPr>
            <p:cNvPr id="38962" name="Obraz 91" descr="Developer.png"/>
            <p:cNvPicPr>
              <a:picLocks noChangeAspect="1"/>
            </p:cNvPicPr>
            <p:nvPr/>
          </p:nvPicPr>
          <p:blipFill>
            <a:blip r:embed="rId16"/>
            <a:srcRect/>
            <a:stretch>
              <a:fillRect/>
            </a:stretch>
          </p:blipFill>
          <p:spPr bwMode="auto">
            <a:xfrm>
              <a:off x="353006" y="5388669"/>
              <a:ext cx="408994" cy="527922"/>
            </a:xfrm>
            <a:prstGeom prst="rect">
              <a:avLst/>
            </a:prstGeom>
            <a:noFill/>
            <a:ln w="9525">
              <a:noFill/>
              <a:miter lim="800000"/>
              <a:headEnd/>
              <a:tailEnd/>
            </a:ln>
          </p:spPr>
        </p:pic>
        <p:sp>
          <p:nvSpPr>
            <p:cNvPr id="38963" name="Prostokąt 92"/>
            <p:cNvSpPr>
              <a:spLocks noChangeArrowheads="1"/>
            </p:cNvSpPr>
            <p:nvPr/>
          </p:nvSpPr>
          <p:spPr bwMode="auto">
            <a:xfrm>
              <a:off x="304702" y="5845173"/>
              <a:ext cx="469700" cy="350610"/>
            </a:xfrm>
            <a:prstGeom prst="rect">
              <a:avLst/>
            </a:prstGeom>
            <a:noFill/>
            <a:ln w="9525">
              <a:noFill/>
              <a:miter lim="800000"/>
              <a:headEnd/>
              <a:tailEnd/>
            </a:ln>
          </p:spPr>
          <p:txBody>
            <a:bodyPr wrap="none">
              <a:prstTxWarp prst="textNoShape">
                <a:avLst/>
              </a:prstTxWarp>
              <a:spAutoFit/>
            </a:bodyPr>
            <a:lstStyle/>
            <a:p>
              <a:pPr algn="ctr"/>
              <a:r>
                <a:rPr lang="pl-PL" sz="900">
                  <a:solidFill>
                    <a:srgbClr val="595959"/>
                  </a:solidFill>
                  <a:latin typeface="Calibri" pitchFamily="-84" charset="0"/>
                  <a:ea typeface="ＭＳ Ｐゴシック" pitchFamily="-84" charset="-128"/>
                  <a:cs typeface="ＭＳ Ｐゴシック" pitchFamily="-84" charset="-128"/>
                </a:rPr>
                <a:t>QA </a:t>
              </a:r>
            </a:p>
            <a:p>
              <a:pPr algn="ctr"/>
              <a:r>
                <a:rPr lang="pl-PL" sz="900">
                  <a:solidFill>
                    <a:srgbClr val="595959"/>
                  </a:solidFill>
                  <a:latin typeface="Calibri" pitchFamily="-84" charset="0"/>
                  <a:ea typeface="ＭＳ Ｐゴシック" pitchFamily="-84" charset="-128"/>
                  <a:cs typeface="ＭＳ Ｐゴシック" pitchFamily="-84" charset="-128"/>
                </a:rPr>
                <a:t>TEAM</a:t>
              </a:r>
              <a:endParaRPr lang="en-US" sz="900">
                <a:solidFill>
                  <a:srgbClr val="595959"/>
                </a:solidFill>
                <a:latin typeface="Calibri" pitchFamily="-84" charset="0"/>
                <a:ea typeface="ＭＳ Ｐゴシック" pitchFamily="-84" charset="-128"/>
                <a:cs typeface="ＭＳ Ｐゴシック" pitchFamily="-84" charset="-128"/>
              </a:endParaRPr>
            </a:p>
          </p:txBody>
        </p:sp>
        <p:sp>
          <p:nvSpPr>
            <p:cNvPr id="38964" name="Prostokąt 93"/>
            <p:cNvSpPr>
              <a:spLocks noChangeArrowheads="1"/>
            </p:cNvSpPr>
            <p:nvPr/>
          </p:nvSpPr>
          <p:spPr bwMode="auto">
            <a:xfrm>
              <a:off x="956887" y="5845173"/>
              <a:ext cx="360209" cy="222106"/>
            </a:xfrm>
            <a:prstGeom prst="rect">
              <a:avLst/>
            </a:prstGeom>
            <a:noFill/>
            <a:ln w="9525">
              <a:noFill/>
              <a:miter lim="800000"/>
              <a:headEnd/>
              <a:tailEnd/>
            </a:ln>
          </p:spPr>
          <p:txBody>
            <a:bodyPr wrap="none">
              <a:prstTxWarp prst="textNoShape">
                <a:avLst/>
              </a:prstTxWarp>
              <a:spAutoFit/>
            </a:bodyPr>
            <a:lstStyle/>
            <a:p>
              <a:pPr algn="ctr"/>
              <a:r>
                <a:rPr lang="pl-PL" sz="900">
                  <a:solidFill>
                    <a:srgbClr val="595959"/>
                  </a:solidFill>
                  <a:latin typeface="Calibri" pitchFamily="-84" charset="0"/>
                  <a:ea typeface="ＭＳ Ｐゴシック" pitchFamily="-84" charset="-128"/>
                  <a:cs typeface="ＭＳ Ｐゴシック" pitchFamily="-84" charset="-128"/>
                </a:rPr>
                <a:t>BTS</a:t>
              </a:r>
              <a:endParaRPr lang="en-US" sz="900">
                <a:solidFill>
                  <a:srgbClr val="595959"/>
                </a:solidFill>
                <a:latin typeface="Calibri" pitchFamily="-84" charset="0"/>
                <a:ea typeface="ＭＳ Ｐゴシック" pitchFamily="-84" charset="-128"/>
                <a:cs typeface="ＭＳ Ｐゴシック" pitchFamily="-84" charset="-128"/>
              </a:endParaRPr>
            </a:p>
          </p:txBody>
        </p:sp>
        <p:pic>
          <p:nvPicPr>
            <p:cNvPr id="38965" name="Obraz 94" descr="base.png"/>
            <p:cNvPicPr>
              <a:picLocks noChangeAspect="1"/>
            </p:cNvPicPr>
            <p:nvPr/>
          </p:nvPicPr>
          <p:blipFill>
            <a:blip r:embed="rId14"/>
            <a:srcRect/>
            <a:stretch>
              <a:fillRect/>
            </a:stretch>
          </p:blipFill>
          <p:spPr bwMode="auto">
            <a:xfrm>
              <a:off x="1051538" y="5478846"/>
              <a:ext cx="243861" cy="329212"/>
            </a:xfrm>
            <a:prstGeom prst="rect">
              <a:avLst/>
            </a:prstGeom>
            <a:noFill/>
            <a:ln w="9525">
              <a:noFill/>
              <a:miter lim="800000"/>
              <a:headEnd/>
              <a:tailEnd/>
            </a:ln>
          </p:spPr>
        </p:pic>
      </p:grpSp>
      <p:pic>
        <p:nvPicPr>
          <p:cNvPr id="38946" name="Obraz 95" descr="GB.png"/>
          <p:cNvPicPr>
            <a:picLocks noChangeAspect="1"/>
          </p:cNvPicPr>
          <p:nvPr/>
        </p:nvPicPr>
        <p:blipFill>
          <a:blip r:embed="rId17"/>
          <a:srcRect/>
          <a:stretch>
            <a:fillRect/>
          </a:stretch>
        </p:blipFill>
        <p:spPr bwMode="auto">
          <a:xfrm>
            <a:off x="2760663" y="5326063"/>
            <a:ext cx="963612" cy="1066800"/>
          </a:xfrm>
          <a:prstGeom prst="rect">
            <a:avLst/>
          </a:prstGeom>
          <a:noFill/>
          <a:ln w="9525">
            <a:noFill/>
            <a:miter lim="800000"/>
            <a:headEnd/>
            <a:tailEnd/>
          </a:ln>
        </p:spPr>
      </p:pic>
      <p:grpSp>
        <p:nvGrpSpPr>
          <p:cNvPr id="7" name="Grupa 71"/>
          <p:cNvGrpSpPr>
            <a:grpSpLocks/>
          </p:cNvGrpSpPr>
          <p:nvPr/>
        </p:nvGrpSpPr>
        <p:grpSpPr bwMode="auto">
          <a:xfrm>
            <a:off x="3309938" y="5630863"/>
            <a:ext cx="576262" cy="717550"/>
            <a:chOff x="2514600" y="5631246"/>
            <a:chExt cx="575799" cy="716937"/>
          </a:xfrm>
        </p:grpSpPr>
        <p:pic>
          <p:nvPicPr>
            <p:cNvPr id="38959" name="Obraz 97" descr="base.png"/>
            <p:cNvPicPr>
              <a:picLocks noChangeAspect="1"/>
            </p:cNvPicPr>
            <p:nvPr/>
          </p:nvPicPr>
          <p:blipFill>
            <a:blip r:embed="rId14"/>
            <a:srcRect/>
            <a:stretch>
              <a:fillRect/>
            </a:stretch>
          </p:blipFill>
          <p:spPr bwMode="auto">
            <a:xfrm>
              <a:off x="2743200" y="5631246"/>
              <a:ext cx="243861" cy="329212"/>
            </a:xfrm>
            <a:prstGeom prst="rect">
              <a:avLst/>
            </a:prstGeom>
            <a:noFill/>
            <a:ln w="9525">
              <a:noFill/>
              <a:miter lim="800000"/>
              <a:headEnd/>
              <a:tailEnd/>
            </a:ln>
          </p:spPr>
        </p:pic>
        <p:sp>
          <p:nvSpPr>
            <p:cNvPr id="38960" name="Prostokąt 98"/>
            <p:cNvSpPr>
              <a:spLocks noChangeArrowheads="1"/>
            </p:cNvSpPr>
            <p:nvPr/>
          </p:nvSpPr>
          <p:spPr bwMode="auto">
            <a:xfrm>
              <a:off x="2514600" y="5997645"/>
              <a:ext cx="575799" cy="350538"/>
            </a:xfrm>
            <a:prstGeom prst="rect">
              <a:avLst/>
            </a:prstGeom>
            <a:noFill/>
            <a:ln w="9525">
              <a:noFill/>
              <a:miter lim="800000"/>
              <a:headEnd/>
              <a:tailEnd/>
            </a:ln>
          </p:spPr>
          <p:txBody>
            <a:bodyPr wrap="none">
              <a:prstTxWarp prst="textNoShape">
                <a:avLst/>
              </a:prstTxWarp>
              <a:spAutoFit/>
            </a:bodyPr>
            <a:lstStyle/>
            <a:p>
              <a:pPr algn="ctr"/>
              <a:r>
                <a:rPr lang="pl-PL" sz="900">
                  <a:solidFill>
                    <a:srgbClr val="595959"/>
                  </a:solidFill>
                  <a:latin typeface="Calibri" pitchFamily="-84" charset="0"/>
                  <a:ea typeface="ＭＳ Ｐゴシック" pitchFamily="-84" charset="-128"/>
                  <a:cs typeface="ＭＳ Ｐゴシック" pitchFamily="-84" charset="-128"/>
                </a:rPr>
                <a:t>SOURCE</a:t>
              </a:r>
            </a:p>
            <a:p>
              <a:pPr algn="ctr"/>
              <a:r>
                <a:rPr lang="pl-PL" sz="900">
                  <a:solidFill>
                    <a:srgbClr val="595959"/>
                  </a:solidFill>
                  <a:latin typeface="Calibri" pitchFamily="-84" charset="0"/>
                  <a:ea typeface="ＭＳ Ｐゴシック" pitchFamily="-84" charset="-128"/>
                  <a:cs typeface="ＭＳ Ｐゴシック" pitchFamily="-84" charset="-128"/>
                </a:rPr>
                <a:t>CODE</a:t>
              </a:r>
              <a:endParaRPr lang="en-US" sz="900">
                <a:solidFill>
                  <a:srgbClr val="595959"/>
                </a:solidFill>
                <a:latin typeface="Calibri" pitchFamily="-84" charset="0"/>
                <a:ea typeface="ＭＳ Ｐゴシック" pitchFamily="-84" charset="-128"/>
                <a:cs typeface="ＭＳ Ｐゴシック" pitchFamily="-84" charset="-128"/>
              </a:endParaRPr>
            </a:p>
          </p:txBody>
        </p:sp>
      </p:grpSp>
      <p:grpSp>
        <p:nvGrpSpPr>
          <p:cNvPr id="8" name="Grupa 74"/>
          <p:cNvGrpSpPr>
            <a:grpSpLocks/>
          </p:cNvGrpSpPr>
          <p:nvPr/>
        </p:nvGrpSpPr>
        <p:grpSpPr bwMode="auto">
          <a:xfrm>
            <a:off x="2514600" y="5554663"/>
            <a:ext cx="801688" cy="665162"/>
            <a:chOff x="3141456" y="5555046"/>
            <a:chExt cx="801823" cy="664320"/>
          </a:xfrm>
        </p:grpSpPr>
        <p:sp>
          <p:nvSpPr>
            <p:cNvPr id="38957" name="Prostokąt 101"/>
            <p:cNvSpPr>
              <a:spLocks noChangeArrowheads="1"/>
            </p:cNvSpPr>
            <p:nvPr/>
          </p:nvSpPr>
          <p:spPr bwMode="auto">
            <a:xfrm>
              <a:off x="3141456" y="5998983"/>
              <a:ext cx="801823" cy="220383"/>
            </a:xfrm>
            <a:prstGeom prst="rect">
              <a:avLst/>
            </a:prstGeom>
            <a:noFill/>
            <a:ln w="9525">
              <a:noFill/>
              <a:miter lim="800000"/>
              <a:headEnd/>
              <a:tailEnd/>
            </a:ln>
          </p:spPr>
          <p:txBody>
            <a:bodyPr wrap="none">
              <a:prstTxWarp prst="textNoShape">
                <a:avLst/>
              </a:prstTxWarp>
              <a:spAutoFit/>
            </a:bodyPr>
            <a:lstStyle/>
            <a:p>
              <a:pPr algn="ctr"/>
              <a:r>
                <a:rPr lang="pl-PL" sz="900">
                  <a:solidFill>
                    <a:srgbClr val="595959"/>
                  </a:solidFill>
                  <a:latin typeface="Calibri" pitchFamily="-84" charset="0"/>
                  <a:ea typeface="ＭＳ Ｐゴシック" pitchFamily="-84" charset="-128"/>
                  <a:cs typeface="ＭＳ Ｐゴシック" pitchFamily="-84" charset="-128"/>
                </a:rPr>
                <a:t>DEVELOPERS</a:t>
              </a:r>
              <a:endParaRPr lang="en-US" sz="900">
                <a:solidFill>
                  <a:srgbClr val="595959"/>
                </a:solidFill>
                <a:latin typeface="Calibri" pitchFamily="-84" charset="0"/>
                <a:ea typeface="ＭＳ Ｐゴシック" pitchFamily="-84" charset="-128"/>
                <a:cs typeface="ＭＳ Ｐゴシック" pitchFamily="-84" charset="-128"/>
              </a:endParaRPr>
            </a:p>
          </p:txBody>
        </p:sp>
        <p:pic>
          <p:nvPicPr>
            <p:cNvPr id="38958" name="Obraz 102" descr="Developer.png"/>
            <p:cNvPicPr>
              <a:picLocks noChangeAspect="1"/>
            </p:cNvPicPr>
            <p:nvPr/>
          </p:nvPicPr>
          <p:blipFill>
            <a:blip r:embed="rId16"/>
            <a:srcRect/>
            <a:stretch>
              <a:fillRect/>
            </a:stretch>
          </p:blipFill>
          <p:spPr bwMode="auto">
            <a:xfrm>
              <a:off x="3370056" y="5555046"/>
              <a:ext cx="408994" cy="527922"/>
            </a:xfrm>
            <a:prstGeom prst="rect">
              <a:avLst/>
            </a:prstGeom>
            <a:noFill/>
            <a:ln w="9525">
              <a:noFill/>
              <a:miter lim="800000"/>
              <a:headEnd/>
              <a:tailEnd/>
            </a:ln>
          </p:spPr>
        </p:pic>
      </p:grpSp>
      <p:grpSp>
        <p:nvGrpSpPr>
          <p:cNvPr id="9" name="Grupa 108"/>
          <p:cNvGrpSpPr>
            <a:grpSpLocks/>
          </p:cNvGrpSpPr>
          <p:nvPr/>
        </p:nvGrpSpPr>
        <p:grpSpPr bwMode="auto">
          <a:xfrm>
            <a:off x="2514600" y="2362200"/>
            <a:ext cx="1250950" cy="762000"/>
            <a:chOff x="2514600" y="2438400"/>
            <a:chExt cx="1251461" cy="762001"/>
          </a:xfrm>
        </p:grpSpPr>
        <p:pic>
          <p:nvPicPr>
            <p:cNvPr id="38954" name="Obraz 105" descr="usa.png"/>
            <p:cNvPicPr>
              <a:picLocks noChangeAspect="1"/>
            </p:cNvPicPr>
            <p:nvPr/>
          </p:nvPicPr>
          <p:blipFill>
            <a:blip r:embed="rId18"/>
            <a:srcRect/>
            <a:stretch>
              <a:fillRect/>
            </a:stretch>
          </p:blipFill>
          <p:spPr bwMode="auto">
            <a:xfrm>
              <a:off x="2514600" y="2514600"/>
              <a:ext cx="1251461" cy="685801"/>
            </a:xfrm>
            <a:prstGeom prst="rect">
              <a:avLst/>
            </a:prstGeom>
            <a:noFill/>
            <a:ln w="9525">
              <a:noFill/>
              <a:miter lim="800000"/>
              <a:headEnd/>
              <a:tailEnd/>
            </a:ln>
          </p:spPr>
        </p:pic>
        <p:sp>
          <p:nvSpPr>
            <p:cNvPr id="38955" name="Prostokąt 106"/>
            <p:cNvSpPr>
              <a:spLocks noChangeArrowheads="1"/>
            </p:cNvSpPr>
            <p:nvPr/>
          </p:nvSpPr>
          <p:spPr bwMode="auto">
            <a:xfrm>
              <a:off x="2622594" y="2881314"/>
              <a:ext cx="802015" cy="220662"/>
            </a:xfrm>
            <a:prstGeom prst="rect">
              <a:avLst/>
            </a:prstGeom>
            <a:noFill/>
            <a:ln w="9525">
              <a:noFill/>
              <a:miter lim="800000"/>
              <a:headEnd/>
              <a:tailEnd/>
            </a:ln>
          </p:spPr>
          <p:txBody>
            <a:bodyPr wrap="none">
              <a:prstTxWarp prst="textNoShape">
                <a:avLst/>
              </a:prstTxWarp>
              <a:spAutoFit/>
            </a:bodyPr>
            <a:lstStyle/>
            <a:p>
              <a:pPr algn="ctr"/>
              <a:r>
                <a:rPr lang="pl-PL" sz="900">
                  <a:solidFill>
                    <a:srgbClr val="595959"/>
                  </a:solidFill>
                  <a:latin typeface="Calibri" pitchFamily="-84" charset="0"/>
                  <a:ea typeface="ＭＳ Ｐゴシック" pitchFamily="-84" charset="-128"/>
                  <a:cs typeface="ＭＳ Ｐゴシック" pitchFamily="-84" charset="-128"/>
                </a:rPr>
                <a:t>DEVELOPERS</a:t>
              </a:r>
              <a:endParaRPr lang="en-US" sz="900">
                <a:solidFill>
                  <a:srgbClr val="595959"/>
                </a:solidFill>
                <a:latin typeface="Calibri" pitchFamily="-84" charset="0"/>
                <a:ea typeface="ＭＳ Ｐゴシック" pitchFamily="-84" charset="-128"/>
                <a:cs typeface="ＭＳ Ｐゴシック" pitchFamily="-84" charset="-128"/>
              </a:endParaRPr>
            </a:p>
          </p:txBody>
        </p:sp>
        <p:pic>
          <p:nvPicPr>
            <p:cNvPr id="38956" name="Obraz 107" descr="Developer.png"/>
            <p:cNvPicPr>
              <a:picLocks noChangeAspect="1"/>
            </p:cNvPicPr>
            <p:nvPr/>
          </p:nvPicPr>
          <p:blipFill>
            <a:blip r:embed="rId16"/>
            <a:srcRect/>
            <a:stretch>
              <a:fillRect/>
            </a:stretch>
          </p:blipFill>
          <p:spPr bwMode="auto">
            <a:xfrm>
              <a:off x="2851661" y="2438400"/>
              <a:ext cx="408994" cy="527922"/>
            </a:xfrm>
            <a:prstGeom prst="rect">
              <a:avLst/>
            </a:prstGeom>
            <a:noFill/>
            <a:ln w="9525">
              <a:noFill/>
              <a:miter lim="800000"/>
              <a:headEnd/>
              <a:tailEnd/>
            </a:ln>
          </p:spPr>
        </p:pic>
      </p:grpSp>
      <p:pic>
        <p:nvPicPr>
          <p:cNvPr id="38950" name="Obraz 108" descr="base.png"/>
          <p:cNvPicPr>
            <a:picLocks noChangeAspect="1"/>
          </p:cNvPicPr>
          <p:nvPr/>
        </p:nvPicPr>
        <p:blipFill>
          <a:blip r:embed="rId14"/>
          <a:srcRect/>
          <a:stretch>
            <a:fillRect/>
          </a:stretch>
        </p:blipFill>
        <p:spPr bwMode="auto">
          <a:xfrm>
            <a:off x="1539875" y="2438400"/>
            <a:ext cx="244475" cy="328613"/>
          </a:xfrm>
          <a:prstGeom prst="rect">
            <a:avLst/>
          </a:prstGeom>
          <a:noFill/>
          <a:ln w="9525">
            <a:noFill/>
            <a:miter lim="800000"/>
            <a:headEnd/>
            <a:tailEnd/>
          </a:ln>
        </p:spPr>
      </p:pic>
      <p:sp>
        <p:nvSpPr>
          <p:cNvPr id="38951" name="Prostokąt 109"/>
          <p:cNvSpPr>
            <a:spLocks noChangeArrowheads="1"/>
          </p:cNvSpPr>
          <p:nvPr/>
        </p:nvSpPr>
        <p:spPr bwMode="auto">
          <a:xfrm>
            <a:off x="1463675" y="2805113"/>
            <a:ext cx="406400" cy="220662"/>
          </a:xfrm>
          <a:prstGeom prst="rect">
            <a:avLst/>
          </a:prstGeom>
          <a:noFill/>
          <a:ln w="9525">
            <a:noFill/>
            <a:miter lim="800000"/>
            <a:headEnd/>
            <a:tailEnd/>
          </a:ln>
        </p:spPr>
        <p:txBody>
          <a:bodyPr wrap="none">
            <a:prstTxWarp prst="textNoShape">
              <a:avLst/>
            </a:prstTxWarp>
            <a:spAutoFit/>
          </a:bodyPr>
          <a:lstStyle/>
          <a:p>
            <a:pPr algn="ctr"/>
            <a:r>
              <a:rPr lang="pl-PL" sz="900">
                <a:solidFill>
                  <a:srgbClr val="595959"/>
                </a:solidFill>
                <a:latin typeface="Calibri" pitchFamily="-84" charset="0"/>
                <a:ea typeface="ＭＳ Ｐゴシック" pitchFamily="-84" charset="-128"/>
                <a:cs typeface="ＭＳ Ｐゴシック" pitchFamily="-84" charset="-128"/>
              </a:rPr>
              <a:t>RMS</a:t>
            </a:r>
            <a:endParaRPr lang="en-US" sz="900">
              <a:solidFill>
                <a:srgbClr val="595959"/>
              </a:solidFill>
              <a:latin typeface="Calibri" pitchFamily="-84" charset="0"/>
              <a:ea typeface="ＭＳ Ｐゴシック" pitchFamily="-84" charset="-128"/>
              <a:cs typeface="ＭＳ Ｐゴシック" pitchFamily="-84" charset="-128"/>
            </a:endParaRPr>
          </a:p>
        </p:txBody>
      </p:sp>
      <p:sp>
        <p:nvSpPr>
          <p:cNvPr id="38952" name="Prostokąt 110"/>
          <p:cNvSpPr>
            <a:spLocks noChangeArrowheads="1"/>
          </p:cNvSpPr>
          <p:nvPr/>
        </p:nvSpPr>
        <p:spPr bwMode="auto">
          <a:xfrm>
            <a:off x="685800" y="2805113"/>
            <a:ext cx="620713" cy="350837"/>
          </a:xfrm>
          <a:prstGeom prst="rect">
            <a:avLst/>
          </a:prstGeom>
          <a:noFill/>
          <a:ln w="9525">
            <a:noFill/>
            <a:miter lim="800000"/>
            <a:headEnd/>
            <a:tailEnd/>
          </a:ln>
        </p:spPr>
        <p:txBody>
          <a:bodyPr wrap="none">
            <a:prstTxWarp prst="textNoShape">
              <a:avLst/>
            </a:prstTxWarp>
            <a:spAutoFit/>
          </a:bodyPr>
          <a:lstStyle/>
          <a:p>
            <a:pPr algn="ctr"/>
            <a:r>
              <a:rPr lang="pl-PL" sz="900">
                <a:solidFill>
                  <a:srgbClr val="595959"/>
                </a:solidFill>
                <a:latin typeface="Calibri" pitchFamily="-84" charset="0"/>
                <a:ea typeface="ＭＳ Ｐゴシック" pitchFamily="-84" charset="-128"/>
                <a:cs typeface="ＭＳ Ｐゴシック" pitchFamily="-84" charset="-128"/>
              </a:rPr>
              <a:t>REQ</a:t>
            </a:r>
          </a:p>
          <a:p>
            <a:pPr algn="ctr"/>
            <a:r>
              <a:rPr lang="pl-PL" sz="900">
                <a:solidFill>
                  <a:srgbClr val="595959"/>
                </a:solidFill>
                <a:latin typeface="Calibri" pitchFamily="-84" charset="0"/>
                <a:ea typeface="ＭＳ Ｐゴシック" pitchFamily="-84" charset="-128"/>
                <a:cs typeface="ＭＳ Ｐゴシック" pitchFamily="-84" charset="-128"/>
              </a:rPr>
              <a:t>ANALYST</a:t>
            </a:r>
            <a:endParaRPr lang="en-US" sz="900">
              <a:solidFill>
                <a:srgbClr val="595959"/>
              </a:solidFill>
              <a:latin typeface="Calibri" pitchFamily="-84" charset="0"/>
              <a:ea typeface="ＭＳ Ｐゴシック" pitchFamily="-84" charset="-128"/>
              <a:cs typeface="ＭＳ Ｐゴシック" pitchFamily="-84" charset="-128"/>
            </a:endParaRPr>
          </a:p>
        </p:txBody>
      </p:sp>
      <p:pic>
        <p:nvPicPr>
          <p:cNvPr id="38953" name="Obraz 111" descr="Manager.png"/>
          <p:cNvPicPr>
            <a:picLocks noChangeAspect="1"/>
          </p:cNvPicPr>
          <p:nvPr/>
        </p:nvPicPr>
        <p:blipFill>
          <a:blip r:embed="rId13"/>
          <a:srcRect/>
          <a:stretch>
            <a:fillRect/>
          </a:stretch>
        </p:blipFill>
        <p:spPr bwMode="auto">
          <a:xfrm>
            <a:off x="981075" y="2286000"/>
            <a:ext cx="161925" cy="495300"/>
          </a:xfrm>
          <a:prstGeom prst="rect">
            <a:avLst/>
          </a:prstGeom>
          <a:noFill/>
          <a:ln w="9525">
            <a:noFill/>
            <a:miter lim="800000"/>
            <a:headEnd/>
            <a:tailEnd/>
          </a:ln>
        </p:spPr>
      </p:pic>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 calcmode="lin" valueType="num">
                                      <p:cBhvr>
                                        <p:cTn id="7" dur="500" fill="hold"/>
                                        <p:tgtEl>
                                          <p:spTgt spid="76"/>
                                        </p:tgtEl>
                                        <p:attrNameLst>
                                          <p:attrName>ppt_w</p:attrName>
                                        </p:attrNameLst>
                                      </p:cBhvr>
                                      <p:tavLst>
                                        <p:tav tm="0">
                                          <p:val>
                                            <p:fltVal val="0"/>
                                          </p:val>
                                        </p:tav>
                                        <p:tav tm="100000">
                                          <p:val>
                                            <p:strVal val="#ppt_w"/>
                                          </p:val>
                                        </p:tav>
                                      </p:tavLst>
                                    </p:anim>
                                    <p:anim calcmode="lin" valueType="num">
                                      <p:cBhvr>
                                        <p:cTn id="8" dur="500" fill="hold"/>
                                        <p:tgtEl>
                                          <p:spTgt spid="76"/>
                                        </p:tgtEl>
                                        <p:attrNameLst>
                                          <p:attrName>ppt_h</p:attrName>
                                        </p:attrNameLst>
                                      </p:cBhvr>
                                      <p:tavLst>
                                        <p:tav tm="0">
                                          <p:val>
                                            <p:fltVal val="0"/>
                                          </p:val>
                                        </p:tav>
                                        <p:tav tm="100000">
                                          <p:val>
                                            <p:strVal val="#ppt_h"/>
                                          </p:val>
                                        </p:tav>
                                      </p:tavLst>
                                    </p:anim>
                                    <p:animEffect transition="in" filter="fade">
                                      <p:cBhvr>
                                        <p:cTn id="9" dur="500"/>
                                        <p:tgtEl>
                                          <p:spTgt spid="76"/>
                                        </p:tgtEl>
                                      </p:cBhvr>
                                    </p:animEffect>
                                  </p:childTnLst>
                                </p:cTn>
                              </p:par>
                              <p:par>
                                <p:cTn id="10" presetID="2" presetClass="entr" presetSubtype="2" fill="hold" nodeType="withEffect">
                                  <p:stCondLst>
                                    <p:cond delay="0"/>
                                  </p:stCondLst>
                                  <p:childTnLst>
                                    <p:set>
                                      <p:cBhvr>
                                        <p:cTn id="11" dur="1" fill="hold">
                                          <p:stCondLst>
                                            <p:cond delay="0"/>
                                          </p:stCondLst>
                                        </p:cTn>
                                        <p:tgtEl>
                                          <p:spTgt spid="75">
                                            <p:txEl>
                                              <p:pRg st="0" end="0"/>
                                            </p:txEl>
                                          </p:spTgt>
                                        </p:tgtEl>
                                        <p:attrNameLst>
                                          <p:attrName>style.visibility</p:attrName>
                                        </p:attrNameLst>
                                      </p:cBhvr>
                                      <p:to>
                                        <p:strVal val="visible"/>
                                      </p:to>
                                    </p:set>
                                    <p:anim calcmode="lin" valueType="num">
                                      <p:cBhvr additive="base">
                                        <p:cTn id="12" dur="500" fill="hold"/>
                                        <p:tgtEl>
                                          <p:spTgt spid="75">
                                            <p:txEl>
                                              <p:pRg st="0" end="0"/>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75">
                                            <p:txEl>
                                              <p:pRg st="0" end="0"/>
                                            </p:txEl>
                                          </p:spTgt>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500"/>
                            </p:stCondLst>
                            <p:childTnLst>
                              <p:par>
                                <p:cTn id="15" presetID="23" presetClass="entr" presetSubtype="16"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500" fill="hold"/>
                                        <p:tgtEl>
                                          <p:spTgt spid="90"/>
                                        </p:tgtEl>
                                        <p:attrNameLst>
                                          <p:attrName>ppt_w</p:attrName>
                                        </p:attrNameLst>
                                      </p:cBhvr>
                                      <p:tavLst>
                                        <p:tav tm="0">
                                          <p:val>
                                            <p:fltVal val="0"/>
                                          </p:val>
                                        </p:tav>
                                        <p:tav tm="100000">
                                          <p:val>
                                            <p:strVal val="#ppt_w"/>
                                          </p:val>
                                        </p:tav>
                                      </p:tavLst>
                                    </p:anim>
                                    <p:anim calcmode="lin" valueType="num">
                                      <p:cBhvr>
                                        <p:cTn id="18" dur="500" fill="hold"/>
                                        <p:tgtEl>
                                          <p:spTgt spid="90"/>
                                        </p:tgtEl>
                                        <p:attrNameLst>
                                          <p:attrName>ppt_h</p:attrName>
                                        </p:attrNameLst>
                                      </p:cBhvr>
                                      <p:tavLst>
                                        <p:tav tm="0">
                                          <p:val>
                                            <p:fltVal val="0"/>
                                          </p:val>
                                        </p:tav>
                                        <p:tav tm="100000">
                                          <p:val>
                                            <p:strVal val="#ppt_h"/>
                                          </p:val>
                                        </p:tav>
                                      </p:tavLst>
                                    </p:anim>
                                  </p:childTnLst>
                                </p:cTn>
                              </p:par>
                            </p:childTnLst>
                          </p:cTn>
                        </p:par>
                        <p:par>
                          <p:cTn id="19" fill="hold" nodeType="afterGroup">
                            <p:stCondLst>
                              <p:cond delay="1000"/>
                            </p:stCondLst>
                            <p:childTnLst>
                              <p:par>
                                <p:cTn id="20" presetID="23" presetClass="entr" presetSubtype="16" fill="hold" nodeType="afterEffect">
                                  <p:stCondLst>
                                    <p:cond delay="0"/>
                                  </p:stCondLst>
                                  <p:childTnLst>
                                    <p:set>
                                      <p:cBhvr>
                                        <p:cTn id="21" dur="1" fill="hold">
                                          <p:stCondLst>
                                            <p:cond delay="0"/>
                                          </p:stCondLst>
                                        </p:cTn>
                                        <p:tgtEl>
                                          <p:spTgt spid="100"/>
                                        </p:tgtEl>
                                        <p:attrNameLst>
                                          <p:attrName>style.visibility</p:attrName>
                                        </p:attrNameLst>
                                      </p:cBhvr>
                                      <p:to>
                                        <p:strVal val="visible"/>
                                      </p:to>
                                    </p:set>
                                    <p:anim calcmode="lin" valueType="num">
                                      <p:cBhvr>
                                        <p:cTn id="22" dur="500" fill="hold"/>
                                        <p:tgtEl>
                                          <p:spTgt spid="100"/>
                                        </p:tgtEl>
                                        <p:attrNameLst>
                                          <p:attrName>ppt_w</p:attrName>
                                        </p:attrNameLst>
                                      </p:cBhvr>
                                      <p:tavLst>
                                        <p:tav tm="0">
                                          <p:val>
                                            <p:fltVal val="0"/>
                                          </p:val>
                                        </p:tav>
                                        <p:tav tm="100000">
                                          <p:val>
                                            <p:strVal val="#ppt_w"/>
                                          </p:val>
                                        </p:tav>
                                      </p:tavLst>
                                    </p:anim>
                                    <p:anim calcmode="lin" valueType="num">
                                      <p:cBhvr>
                                        <p:cTn id="23" dur="500" fill="hold"/>
                                        <p:tgtEl>
                                          <p:spTgt spid="100"/>
                                        </p:tgtEl>
                                        <p:attrNameLst>
                                          <p:attrName>ppt_h</p:attrName>
                                        </p:attrNameLst>
                                      </p:cBhvr>
                                      <p:tavLst>
                                        <p:tav tm="0">
                                          <p:val>
                                            <p:fltVal val="0"/>
                                          </p:val>
                                        </p:tav>
                                        <p:tav tm="100000">
                                          <p:val>
                                            <p:strVal val="#ppt_h"/>
                                          </p:val>
                                        </p:tav>
                                      </p:tavLst>
                                    </p:anim>
                                  </p:childTnLst>
                                </p:cTn>
                              </p:par>
                              <p:par>
                                <p:cTn id="24" presetID="23" presetClass="entr" presetSubtype="16" fill="hold" nodeType="withEffect">
                                  <p:stCondLst>
                                    <p:cond delay="0"/>
                                  </p:stCondLst>
                                  <p:childTnLst>
                                    <p:set>
                                      <p:cBhvr>
                                        <p:cTn id="25" dur="1" fill="hold">
                                          <p:stCondLst>
                                            <p:cond delay="0"/>
                                          </p:stCondLst>
                                        </p:cTn>
                                        <p:tgtEl>
                                          <p:spTgt spid="104"/>
                                        </p:tgtEl>
                                        <p:attrNameLst>
                                          <p:attrName>style.visibility</p:attrName>
                                        </p:attrNameLst>
                                      </p:cBhvr>
                                      <p:to>
                                        <p:strVal val="visible"/>
                                      </p:to>
                                    </p:set>
                                    <p:anim calcmode="lin" valueType="num">
                                      <p:cBhvr>
                                        <p:cTn id="26" dur="500" fill="hold"/>
                                        <p:tgtEl>
                                          <p:spTgt spid="104"/>
                                        </p:tgtEl>
                                        <p:attrNameLst>
                                          <p:attrName>ppt_w</p:attrName>
                                        </p:attrNameLst>
                                      </p:cBhvr>
                                      <p:tavLst>
                                        <p:tav tm="0">
                                          <p:val>
                                            <p:fltVal val="0"/>
                                          </p:val>
                                        </p:tav>
                                        <p:tav tm="100000">
                                          <p:val>
                                            <p:strVal val="#ppt_w"/>
                                          </p:val>
                                        </p:tav>
                                      </p:tavLst>
                                    </p:anim>
                                    <p:anim calcmode="lin" valueType="num">
                                      <p:cBhvr>
                                        <p:cTn id="27" dur="500" fill="hold"/>
                                        <p:tgtEl>
                                          <p:spTgt spid="104"/>
                                        </p:tgtEl>
                                        <p:attrNameLst>
                                          <p:attrName>ppt_h</p:attrName>
                                        </p:attrNameLst>
                                      </p:cBhvr>
                                      <p:tavLst>
                                        <p:tav tm="0">
                                          <p:val>
                                            <p:fltVal val="0"/>
                                          </p:val>
                                        </p:tav>
                                        <p:tav tm="100000">
                                          <p:val>
                                            <p:strVal val="#ppt_h"/>
                                          </p:val>
                                        </p:tav>
                                      </p:tavLst>
                                    </p:anim>
                                  </p:childTnLst>
                                </p:cTn>
                              </p:par>
                            </p:childTnLst>
                          </p:cTn>
                        </p:par>
                        <p:par>
                          <p:cTn id="28" fill="hold" nodeType="afterGroup">
                            <p:stCondLst>
                              <p:cond delay="1500"/>
                            </p:stCondLst>
                            <p:childTnLst>
                              <p:par>
                                <p:cTn id="29" presetID="23" presetClass="entr" presetSubtype="16" fill="hold" nodeType="afterEffect">
                                  <p:stCondLst>
                                    <p:cond delay="0"/>
                                  </p:stCondLst>
                                  <p:childTnLst>
                                    <p:set>
                                      <p:cBhvr>
                                        <p:cTn id="30" dur="1" fill="hold">
                                          <p:stCondLst>
                                            <p:cond delay="0"/>
                                          </p:stCondLst>
                                        </p:cTn>
                                        <p:tgtEl>
                                          <p:spTgt spid="120"/>
                                        </p:tgtEl>
                                        <p:attrNameLst>
                                          <p:attrName>style.visibility</p:attrName>
                                        </p:attrNameLst>
                                      </p:cBhvr>
                                      <p:to>
                                        <p:strVal val="visible"/>
                                      </p:to>
                                    </p:set>
                                    <p:anim calcmode="lin" valueType="num">
                                      <p:cBhvr>
                                        <p:cTn id="31" dur="500" fill="hold"/>
                                        <p:tgtEl>
                                          <p:spTgt spid="120"/>
                                        </p:tgtEl>
                                        <p:attrNameLst>
                                          <p:attrName>ppt_w</p:attrName>
                                        </p:attrNameLst>
                                      </p:cBhvr>
                                      <p:tavLst>
                                        <p:tav tm="0">
                                          <p:val>
                                            <p:fltVal val="0"/>
                                          </p:val>
                                        </p:tav>
                                        <p:tav tm="100000">
                                          <p:val>
                                            <p:strVal val="#ppt_w"/>
                                          </p:val>
                                        </p:tav>
                                      </p:tavLst>
                                    </p:anim>
                                    <p:anim calcmode="lin" valueType="num">
                                      <p:cBhvr>
                                        <p:cTn id="32" dur="500" fill="hold"/>
                                        <p:tgtEl>
                                          <p:spTgt spid="120"/>
                                        </p:tgtEl>
                                        <p:attrNameLst>
                                          <p:attrName>ppt_h</p:attrName>
                                        </p:attrNameLst>
                                      </p:cBhvr>
                                      <p:tavLst>
                                        <p:tav tm="0">
                                          <p:val>
                                            <p:fltVal val="0"/>
                                          </p:val>
                                        </p:tav>
                                        <p:tav tm="100000">
                                          <p:val>
                                            <p:strVal val="#ppt_h"/>
                                          </p:val>
                                        </p:tav>
                                      </p:tavLst>
                                    </p:anim>
                                  </p:childTnLst>
                                </p:cTn>
                              </p:par>
                              <p:par>
                                <p:cTn id="33" presetID="53" presetClass="entr" presetSubtype="0" fill="hold" nodeType="withEffect">
                                  <p:stCondLst>
                                    <p:cond delay="0"/>
                                  </p:stCondLst>
                                  <p:childTnLst>
                                    <p:set>
                                      <p:cBhvr>
                                        <p:cTn id="34" dur="1" fill="hold">
                                          <p:stCondLst>
                                            <p:cond delay="0"/>
                                          </p:stCondLst>
                                        </p:cTn>
                                        <p:tgtEl>
                                          <p:spTgt spid="119"/>
                                        </p:tgtEl>
                                        <p:attrNameLst>
                                          <p:attrName>style.visibility</p:attrName>
                                        </p:attrNameLst>
                                      </p:cBhvr>
                                      <p:to>
                                        <p:strVal val="visible"/>
                                      </p:to>
                                    </p:set>
                                    <p:anim calcmode="lin" valueType="num">
                                      <p:cBhvr>
                                        <p:cTn id="35" dur="500" fill="hold"/>
                                        <p:tgtEl>
                                          <p:spTgt spid="119"/>
                                        </p:tgtEl>
                                        <p:attrNameLst>
                                          <p:attrName>ppt_w</p:attrName>
                                        </p:attrNameLst>
                                      </p:cBhvr>
                                      <p:tavLst>
                                        <p:tav tm="0">
                                          <p:val>
                                            <p:fltVal val="0"/>
                                          </p:val>
                                        </p:tav>
                                        <p:tav tm="100000">
                                          <p:val>
                                            <p:strVal val="#ppt_w"/>
                                          </p:val>
                                        </p:tav>
                                      </p:tavLst>
                                    </p:anim>
                                    <p:anim calcmode="lin" valueType="num">
                                      <p:cBhvr>
                                        <p:cTn id="36" dur="500" fill="hold"/>
                                        <p:tgtEl>
                                          <p:spTgt spid="119"/>
                                        </p:tgtEl>
                                        <p:attrNameLst>
                                          <p:attrName>ppt_h</p:attrName>
                                        </p:attrNameLst>
                                      </p:cBhvr>
                                      <p:tavLst>
                                        <p:tav tm="0">
                                          <p:val>
                                            <p:fltVal val="0"/>
                                          </p:val>
                                        </p:tav>
                                        <p:tav tm="100000">
                                          <p:val>
                                            <p:strVal val="#ppt_h"/>
                                          </p:val>
                                        </p:tav>
                                      </p:tavLst>
                                    </p:anim>
                                    <p:animEffect transition="in" filter="fade">
                                      <p:cBhvr>
                                        <p:cTn id="37" dur="500"/>
                                        <p:tgtEl>
                                          <p:spTgt spid="119"/>
                                        </p:tgtEl>
                                      </p:cBhvr>
                                    </p:animEffect>
                                  </p:childTnLst>
                                </p:cTn>
                              </p:par>
                              <p:par>
                                <p:cTn id="38" presetID="23" presetClass="entr" presetSubtype="16" fill="hold" grpId="0" nodeType="withEffect">
                                  <p:stCondLst>
                                    <p:cond delay="0"/>
                                  </p:stCondLst>
                                  <p:childTnLst>
                                    <p:set>
                                      <p:cBhvr>
                                        <p:cTn id="39" dur="1" fill="hold">
                                          <p:stCondLst>
                                            <p:cond delay="0"/>
                                          </p:stCondLst>
                                        </p:cTn>
                                        <p:tgtEl>
                                          <p:spTgt spid="151"/>
                                        </p:tgtEl>
                                        <p:attrNameLst>
                                          <p:attrName>style.visibility</p:attrName>
                                        </p:attrNameLst>
                                      </p:cBhvr>
                                      <p:to>
                                        <p:strVal val="visible"/>
                                      </p:to>
                                    </p:set>
                                    <p:anim calcmode="lin" valueType="num">
                                      <p:cBhvr>
                                        <p:cTn id="40" dur="500" fill="hold"/>
                                        <p:tgtEl>
                                          <p:spTgt spid="151"/>
                                        </p:tgtEl>
                                        <p:attrNameLst>
                                          <p:attrName>ppt_w</p:attrName>
                                        </p:attrNameLst>
                                      </p:cBhvr>
                                      <p:tavLst>
                                        <p:tav tm="0">
                                          <p:val>
                                            <p:fltVal val="0"/>
                                          </p:val>
                                        </p:tav>
                                        <p:tav tm="100000">
                                          <p:val>
                                            <p:strVal val="#ppt_w"/>
                                          </p:val>
                                        </p:tav>
                                      </p:tavLst>
                                    </p:anim>
                                    <p:anim calcmode="lin" valueType="num">
                                      <p:cBhvr>
                                        <p:cTn id="41" dur="500" fill="hold"/>
                                        <p:tgtEl>
                                          <p:spTgt spid="151"/>
                                        </p:tgtEl>
                                        <p:attrNameLst>
                                          <p:attrName>ppt_h</p:attrName>
                                        </p:attrNameLst>
                                      </p:cBhvr>
                                      <p:tavLst>
                                        <p:tav tm="0">
                                          <p:val>
                                            <p:fltVal val="0"/>
                                          </p:val>
                                        </p:tav>
                                        <p:tav tm="100000">
                                          <p:val>
                                            <p:strVal val="#ppt_h"/>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2" presetClass="entr" presetSubtype="2" fill="hold" nodeType="clickEffect">
                                  <p:stCondLst>
                                    <p:cond delay="0"/>
                                  </p:stCondLst>
                                  <p:childTnLst>
                                    <p:set>
                                      <p:cBhvr>
                                        <p:cTn id="45" dur="1" fill="hold">
                                          <p:stCondLst>
                                            <p:cond delay="0"/>
                                          </p:stCondLst>
                                        </p:cTn>
                                        <p:tgtEl>
                                          <p:spTgt spid="75">
                                            <p:txEl>
                                              <p:pRg st="1" end="1"/>
                                            </p:txEl>
                                          </p:spTgt>
                                        </p:tgtEl>
                                        <p:attrNameLst>
                                          <p:attrName>style.visibility</p:attrName>
                                        </p:attrNameLst>
                                      </p:cBhvr>
                                      <p:to>
                                        <p:strVal val="visible"/>
                                      </p:to>
                                    </p:set>
                                    <p:anim calcmode="lin" valueType="num">
                                      <p:cBhvr additive="base">
                                        <p:cTn id="46" dur="500" fill="hold"/>
                                        <p:tgtEl>
                                          <p:spTgt spid="75">
                                            <p:txEl>
                                              <p:pRg st="1" end="1"/>
                                            </p:txEl>
                                          </p:spTgt>
                                        </p:tgtEl>
                                        <p:attrNameLst>
                                          <p:attrName>ppt_x</p:attrName>
                                        </p:attrNameLst>
                                      </p:cBhvr>
                                      <p:tavLst>
                                        <p:tav tm="0">
                                          <p:val>
                                            <p:strVal val="1+#ppt_w/2"/>
                                          </p:val>
                                        </p:tav>
                                        <p:tav tm="100000">
                                          <p:val>
                                            <p:strVal val="#ppt_x"/>
                                          </p:val>
                                        </p:tav>
                                      </p:tavLst>
                                    </p:anim>
                                    <p:anim calcmode="lin" valueType="num">
                                      <p:cBhvr additive="base">
                                        <p:cTn id="47" dur="500" fill="hold"/>
                                        <p:tgtEl>
                                          <p:spTgt spid="75">
                                            <p:txEl>
                                              <p:pRg st="1" end="1"/>
                                            </p:txEl>
                                          </p:spTgt>
                                        </p:tgtEl>
                                        <p:attrNameLst>
                                          <p:attrName>ppt_y</p:attrName>
                                        </p:attrNameLst>
                                      </p:cBhvr>
                                      <p:tavLst>
                                        <p:tav tm="0">
                                          <p:val>
                                            <p:strVal val="#ppt_y"/>
                                          </p:val>
                                        </p:tav>
                                        <p:tav tm="100000">
                                          <p:val>
                                            <p:strVal val="#ppt_y"/>
                                          </p:val>
                                        </p:tav>
                                      </p:tavLst>
                                    </p:anim>
                                  </p:childTnLst>
                                </p:cTn>
                              </p:par>
                              <p:par>
                                <p:cTn id="48" presetID="23" presetClass="entr" presetSubtype="16" fill="hold" nodeType="withEffect">
                                  <p:stCondLst>
                                    <p:cond delay="0"/>
                                  </p:stCondLst>
                                  <p:childTnLst>
                                    <p:set>
                                      <p:cBhvr>
                                        <p:cTn id="49" dur="1" fill="hold">
                                          <p:stCondLst>
                                            <p:cond delay="0"/>
                                          </p:stCondLst>
                                        </p:cTn>
                                        <p:tgtEl>
                                          <p:spTgt spid="133"/>
                                        </p:tgtEl>
                                        <p:attrNameLst>
                                          <p:attrName>style.visibility</p:attrName>
                                        </p:attrNameLst>
                                      </p:cBhvr>
                                      <p:to>
                                        <p:strVal val="visible"/>
                                      </p:to>
                                    </p:set>
                                    <p:anim calcmode="lin" valueType="num">
                                      <p:cBhvr>
                                        <p:cTn id="50" dur="500" fill="hold"/>
                                        <p:tgtEl>
                                          <p:spTgt spid="133"/>
                                        </p:tgtEl>
                                        <p:attrNameLst>
                                          <p:attrName>ppt_w</p:attrName>
                                        </p:attrNameLst>
                                      </p:cBhvr>
                                      <p:tavLst>
                                        <p:tav tm="0">
                                          <p:val>
                                            <p:fltVal val="0"/>
                                          </p:val>
                                        </p:tav>
                                        <p:tav tm="100000">
                                          <p:val>
                                            <p:strVal val="#ppt_w"/>
                                          </p:val>
                                        </p:tav>
                                      </p:tavLst>
                                    </p:anim>
                                    <p:anim calcmode="lin" valueType="num">
                                      <p:cBhvr>
                                        <p:cTn id="51" dur="500" fill="hold"/>
                                        <p:tgtEl>
                                          <p:spTgt spid="133"/>
                                        </p:tgtEl>
                                        <p:attrNameLst>
                                          <p:attrName>ppt_h</p:attrName>
                                        </p:attrNameLst>
                                      </p:cBhvr>
                                      <p:tavLst>
                                        <p:tav tm="0">
                                          <p:val>
                                            <p:fltVal val="0"/>
                                          </p:val>
                                        </p:tav>
                                        <p:tav tm="100000">
                                          <p:val>
                                            <p:strVal val="#ppt_h"/>
                                          </p:val>
                                        </p:tav>
                                      </p:tavLst>
                                    </p:anim>
                                  </p:childTnLst>
                                </p:cTn>
                              </p:par>
                            </p:childTnLst>
                          </p:cTn>
                        </p:par>
                        <p:par>
                          <p:cTn id="52" fill="hold" nodeType="afterGroup">
                            <p:stCondLst>
                              <p:cond delay="500"/>
                            </p:stCondLst>
                            <p:childTnLst>
                              <p:par>
                                <p:cTn id="53" presetID="23" presetClass="entr" presetSubtype="16" fill="hold" nodeType="afterEffect">
                                  <p:stCondLst>
                                    <p:cond delay="0"/>
                                  </p:stCondLst>
                                  <p:childTnLst>
                                    <p:set>
                                      <p:cBhvr>
                                        <p:cTn id="54" dur="1" fill="hold">
                                          <p:stCondLst>
                                            <p:cond delay="0"/>
                                          </p:stCondLst>
                                        </p:cTn>
                                        <p:tgtEl>
                                          <p:spTgt spid="84"/>
                                        </p:tgtEl>
                                        <p:attrNameLst>
                                          <p:attrName>style.visibility</p:attrName>
                                        </p:attrNameLst>
                                      </p:cBhvr>
                                      <p:to>
                                        <p:strVal val="visible"/>
                                      </p:to>
                                    </p:set>
                                    <p:anim calcmode="lin" valueType="num">
                                      <p:cBhvr>
                                        <p:cTn id="55" dur="500" fill="hold"/>
                                        <p:tgtEl>
                                          <p:spTgt spid="84"/>
                                        </p:tgtEl>
                                        <p:attrNameLst>
                                          <p:attrName>ppt_w</p:attrName>
                                        </p:attrNameLst>
                                      </p:cBhvr>
                                      <p:tavLst>
                                        <p:tav tm="0">
                                          <p:val>
                                            <p:fltVal val="0"/>
                                          </p:val>
                                        </p:tav>
                                        <p:tav tm="100000">
                                          <p:val>
                                            <p:strVal val="#ppt_w"/>
                                          </p:val>
                                        </p:tav>
                                      </p:tavLst>
                                    </p:anim>
                                    <p:anim calcmode="lin" valueType="num">
                                      <p:cBhvr>
                                        <p:cTn id="56" dur="500" fill="hold"/>
                                        <p:tgtEl>
                                          <p:spTgt spid="84"/>
                                        </p:tgtEl>
                                        <p:attrNameLst>
                                          <p:attrName>ppt_h</p:attrName>
                                        </p:attrNameLst>
                                      </p:cBhvr>
                                      <p:tavLst>
                                        <p:tav tm="0">
                                          <p:val>
                                            <p:fltVal val="0"/>
                                          </p:val>
                                        </p:tav>
                                        <p:tav tm="100000">
                                          <p:val>
                                            <p:strVal val="#ppt_h"/>
                                          </p:val>
                                        </p:tav>
                                      </p:tavLst>
                                    </p:anim>
                                  </p:childTnLst>
                                </p:cTn>
                              </p:par>
                              <p:par>
                                <p:cTn id="57" presetID="23" presetClass="entr" presetSubtype="16" fill="hold" nodeType="withEffect">
                                  <p:stCondLst>
                                    <p:cond delay="0"/>
                                  </p:stCondLst>
                                  <p:childTnLst>
                                    <p:set>
                                      <p:cBhvr>
                                        <p:cTn id="58" dur="1" fill="hold">
                                          <p:stCondLst>
                                            <p:cond delay="0"/>
                                          </p:stCondLst>
                                        </p:cTn>
                                        <p:tgtEl>
                                          <p:spTgt spid="134"/>
                                        </p:tgtEl>
                                        <p:attrNameLst>
                                          <p:attrName>style.visibility</p:attrName>
                                        </p:attrNameLst>
                                      </p:cBhvr>
                                      <p:to>
                                        <p:strVal val="visible"/>
                                      </p:to>
                                    </p:set>
                                    <p:anim calcmode="lin" valueType="num">
                                      <p:cBhvr>
                                        <p:cTn id="59" dur="500" fill="hold"/>
                                        <p:tgtEl>
                                          <p:spTgt spid="134"/>
                                        </p:tgtEl>
                                        <p:attrNameLst>
                                          <p:attrName>ppt_w</p:attrName>
                                        </p:attrNameLst>
                                      </p:cBhvr>
                                      <p:tavLst>
                                        <p:tav tm="0">
                                          <p:val>
                                            <p:fltVal val="0"/>
                                          </p:val>
                                        </p:tav>
                                        <p:tav tm="100000">
                                          <p:val>
                                            <p:strVal val="#ppt_w"/>
                                          </p:val>
                                        </p:tav>
                                      </p:tavLst>
                                    </p:anim>
                                    <p:anim calcmode="lin" valueType="num">
                                      <p:cBhvr>
                                        <p:cTn id="60" dur="500" fill="hold"/>
                                        <p:tgtEl>
                                          <p:spTgt spid="134"/>
                                        </p:tgtEl>
                                        <p:attrNameLst>
                                          <p:attrName>ppt_h</p:attrName>
                                        </p:attrNameLst>
                                      </p:cBhvr>
                                      <p:tavLst>
                                        <p:tav tm="0">
                                          <p:val>
                                            <p:fltVal val="0"/>
                                          </p:val>
                                        </p:tav>
                                        <p:tav tm="100000">
                                          <p:val>
                                            <p:strVal val="#ppt_h"/>
                                          </p:val>
                                        </p:tav>
                                      </p:tavLst>
                                    </p:anim>
                                  </p:childTnLst>
                                </p:cTn>
                              </p:par>
                            </p:childTnLst>
                          </p:cTn>
                        </p:par>
                        <p:par>
                          <p:cTn id="61" fill="hold" nodeType="afterGroup">
                            <p:stCondLst>
                              <p:cond delay="1000"/>
                            </p:stCondLst>
                            <p:childTnLst>
                              <p:par>
                                <p:cTn id="62" presetID="22" presetClass="entr" presetSubtype="1" fill="hold" grpId="0" nodeType="afterEffect">
                                  <p:stCondLst>
                                    <p:cond delay="0"/>
                                  </p:stCondLst>
                                  <p:childTnLst>
                                    <p:set>
                                      <p:cBhvr>
                                        <p:cTn id="63" dur="1" fill="hold">
                                          <p:stCondLst>
                                            <p:cond delay="0"/>
                                          </p:stCondLst>
                                        </p:cTn>
                                        <p:tgtEl>
                                          <p:spTgt spid="140"/>
                                        </p:tgtEl>
                                        <p:attrNameLst>
                                          <p:attrName>style.visibility</p:attrName>
                                        </p:attrNameLst>
                                      </p:cBhvr>
                                      <p:to>
                                        <p:strVal val="visible"/>
                                      </p:to>
                                    </p:set>
                                    <p:animEffect transition="in" filter="wipe(up)">
                                      <p:cBhvr>
                                        <p:cTn id="64" dur="500"/>
                                        <p:tgtEl>
                                          <p:spTgt spid="140"/>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154"/>
                                        </p:tgtEl>
                                        <p:attrNameLst>
                                          <p:attrName>style.visibility</p:attrName>
                                        </p:attrNameLst>
                                      </p:cBhvr>
                                      <p:to>
                                        <p:strVal val="visible"/>
                                      </p:to>
                                    </p:set>
                                    <p:animEffect transition="in" filter="wipe(left)">
                                      <p:cBhvr>
                                        <p:cTn id="67" dur="500"/>
                                        <p:tgtEl>
                                          <p:spTgt spid="154"/>
                                        </p:tgtEl>
                                      </p:cBhvr>
                                    </p:animEffect>
                                  </p:childTnLst>
                                </p:cTn>
                              </p:par>
                              <p:par>
                                <p:cTn id="68" presetID="22" presetClass="entr" presetSubtype="4" fill="hold" grpId="0" nodeType="withEffect">
                                  <p:stCondLst>
                                    <p:cond delay="0"/>
                                  </p:stCondLst>
                                  <p:childTnLst>
                                    <p:set>
                                      <p:cBhvr>
                                        <p:cTn id="69" dur="1" fill="hold">
                                          <p:stCondLst>
                                            <p:cond delay="0"/>
                                          </p:stCondLst>
                                        </p:cTn>
                                        <p:tgtEl>
                                          <p:spTgt spid="138"/>
                                        </p:tgtEl>
                                        <p:attrNameLst>
                                          <p:attrName>style.visibility</p:attrName>
                                        </p:attrNameLst>
                                      </p:cBhvr>
                                      <p:to>
                                        <p:strVal val="visible"/>
                                      </p:to>
                                    </p:set>
                                    <p:animEffect transition="in" filter="wipe(down)">
                                      <p:cBhvr>
                                        <p:cTn id="70" dur="500"/>
                                        <p:tgtEl>
                                          <p:spTgt spid="138"/>
                                        </p:tgtEl>
                                      </p:cBhvr>
                                    </p:animEffect>
                                  </p:childTnLst>
                                </p:cTn>
                              </p:par>
                              <p:par>
                                <p:cTn id="71" presetID="22" presetClass="entr" presetSubtype="4" fill="hold" grpId="0" nodeType="withEffect">
                                  <p:stCondLst>
                                    <p:cond delay="0"/>
                                  </p:stCondLst>
                                  <p:childTnLst>
                                    <p:set>
                                      <p:cBhvr>
                                        <p:cTn id="72" dur="1" fill="hold">
                                          <p:stCondLst>
                                            <p:cond delay="0"/>
                                          </p:stCondLst>
                                        </p:cTn>
                                        <p:tgtEl>
                                          <p:spTgt spid="139"/>
                                        </p:tgtEl>
                                        <p:attrNameLst>
                                          <p:attrName>style.visibility</p:attrName>
                                        </p:attrNameLst>
                                      </p:cBhvr>
                                      <p:to>
                                        <p:strVal val="visible"/>
                                      </p:to>
                                    </p:set>
                                    <p:animEffect transition="in" filter="wipe(down)">
                                      <p:cBhvr>
                                        <p:cTn id="73" dur="500"/>
                                        <p:tgtEl>
                                          <p:spTgt spid="139"/>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2" presetClass="entr" presetSubtype="2" fill="hold" nodeType="clickEffect">
                                  <p:stCondLst>
                                    <p:cond delay="0"/>
                                  </p:stCondLst>
                                  <p:childTnLst>
                                    <p:set>
                                      <p:cBhvr>
                                        <p:cTn id="77" dur="1" fill="hold">
                                          <p:stCondLst>
                                            <p:cond delay="0"/>
                                          </p:stCondLst>
                                        </p:cTn>
                                        <p:tgtEl>
                                          <p:spTgt spid="75">
                                            <p:txEl>
                                              <p:pRg st="2" end="2"/>
                                            </p:txEl>
                                          </p:spTgt>
                                        </p:tgtEl>
                                        <p:attrNameLst>
                                          <p:attrName>style.visibility</p:attrName>
                                        </p:attrNameLst>
                                      </p:cBhvr>
                                      <p:to>
                                        <p:strVal val="visible"/>
                                      </p:to>
                                    </p:set>
                                    <p:anim calcmode="lin" valueType="num">
                                      <p:cBhvr additive="base">
                                        <p:cTn id="78" dur="500" fill="hold"/>
                                        <p:tgtEl>
                                          <p:spTgt spid="75">
                                            <p:txEl>
                                              <p:pRg st="2" end="2"/>
                                            </p:txEl>
                                          </p:spTgt>
                                        </p:tgtEl>
                                        <p:attrNameLst>
                                          <p:attrName>ppt_x</p:attrName>
                                        </p:attrNameLst>
                                      </p:cBhvr>
                                      <p:tavLst>
                                        <p:tav tm="0">
                                          <p:val>
                                            <p:strVal val="1+#ppt_w/2"/>
                                          </p:val>
                                        </p:tav>
                                        <p:tav tm="100000">
                                          <p:val>
                                            <p:strVal val="#ppt_x"/>
                                          </p:val>
                                        </p:tav>
                                      </p:tavLst>
                                    </p:anim>
                                    <p:anim calcmode="lin" valueType="num">
                                      <p:cBhvr additive="base">
                                        <p:cTn id="79" dur="500" fill="hold"/>
                                        <p:tgtEl>
                                          <p:spTgt spid="7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80" fill="hold" nodeType="clickPar">
                      <p:stCondLst>
                        <p:cond delay="indefinite"/>
                      </p:stCondLst>
                      <p:childTnLst>
                        <p:par>
                          <p:cTn id="81" fill="hold" nodeType="withGroup">
                            <p:stCondLst>
                              <p:cond delay="0"/>
                            </p:stCondLst>
                            <p:childTnLst>
                              <p:par>
                                <p:cTn id="82" presetID="2" presetClass="entr" presetSubtype="2" fill="hold" nodeType="clickEffect">
                                  <p:stCondLst>
                                    <p:cond delay="0"/>
                                  </p:stCondLst>
                                  <p:childTnLst>
                                    <p:set>
                                      <p:cBhvr>
                                        <p:cTn id="83" dur="1" fill="hold">
                                          <p:stCondLst>
                                            <p:cond delay="0"/>
                                          </p:stCondLst>
                                        </p:cTn>
                                        <p:tgtEl>
                                          <p:spTgt spid="75">
                                            <p:txEl>
                                              <p:pRg st="3" end="3"/>
                                            </p:txEl>
                                          </p:spTgt>
                                        </p:tgtEl>
                                        <p:attrNameLst>
                                          <p:attrName>style.visibility</p:attrName>
                                        </p:attrNameLst>
                                      </p:cBhvr>
                                      <p:to>
                                        <p:strVal val="visible"/>
                                      </p:to>
                                    </p:set>
                                    <p:anim calcmode="lin" valueType="num">
                                      <p:cBhvr additive="base">
                                        <p:cTn id="84" dur="500" fill="hold"/>
                                        <p:tgtEl>
                                          <p:spTgt spid="75">
                                            <p:txEl>
                                              <p:pRg st="3" end="3"/>
                                            </p:txEl>
                                          </p:spTgt>
                                        </p:tgtEl>
                                        <p:attrNameLst>
                                          <p:attrName>ppt_x</p:attrName>
                                        </p:attrNameLst>
                                      </p:cBhvr>
                                      <p:tavLst>
                                        <p:tav tm="0">
                                          <p:val>
                                            <p:strVal val="1+#ppt_w/2"/>
                                          </p:val>
                                        </p:tav>
                                        <p:tav tm="100000">
                                          <p:val>
                                            <p:strVal val="#ppt_x"/>
                                          </p:val>
                                        </p:tav>
                                      </p:tavLst>
                                    </p:anim>
                                    <p:anim calcmode="lin" valueType="num">
                                      <p:cBhvr additive="base">
                                        <p:cTn id="85" dur="500" fill="hold"/>
                                        <p:tgtEl>
                                          <p:spTgt spid="75">
                                            <p:txEl>
                                              <p:pRg st="3" end="3"/>
                                            </p:txEl>
                                          </p:spTgt>
                                        </p:tgtEl>
                                        <p:attrNameLst>
                                          <p:attrName>ppt_y</p:attrName>
                                        </p:attrNameLst>
                                      </p:cBhvr>
                                      <p:tavLst>
                                        <p:tav tm="0">
                                          <p:val>
                                            <p:strVal val="#ppt_y"/>
                                          </p:val>
                                        </p:tav>
                                        <p:tav tm="100000">
                                          <p:val>
                                            <p:strVal val="#ppt_y"/>
                                          </p:val>
                                        </p:tav>
                                      </p:tavLst>
                                    </p:anim>
                                  </p:childTnLst>
                                </p:cTn>
                              </p:par>
                              <p:par>
                                <p:cTn id="86" presetID="23" presetClass="entr" presetSubtype="16" fill="hold" nodeType="withEffect">
                                  <p:stCondLst>
                                    <p:cond delay="0"/>
                                  </p:stCondLst>
                                  <p:childTnLst>
                                    <p:set>
                                      <p:cBhvr>
                                        <p:cTn id="87" dur="1" fill="hold">
                                          <p:stCondLst>
                                            <p:cond delay="0"/>
                                          </p:stCondLst>
                                        </p:cTn>
                                        <p:tgtEl>
                                          <p:spTgt spid="2"/>
                                        </p:tgtEl>
                                        <p:attrNameLst>
                                          <p:attrName>style.visibility</p:attrName>
                                        </p:attrNameLst>
                                      </p:cBhvr>
                                      <p:to>
                                        <p:strVal val="visible"/>
                                      </p:to>
                                    </p:set>
                                    <p:anim calcmode="lin" valueType="num">
                                      <p:cBhvr>
                                        <p:cTn id="88" dur="500" fill="hold"/>
                                        <p:tgtEl>
                                          <p:spTgt spid="2"/>
                                        </p:tgtEl>
                                        <p:attrNameLst>
                                          <p:attrName>ppt_w</p:attrName>
                                        </p:attrNameLst>
                                      </p:cBhvr>
                                      <p:tavLst>
                                        <p:tav tm="0">
                                          <p:val>
                                            <p:fltVal val="0"/>
                                          </p:val>
                                        </p:tav>
                                        <p:tav tm="100000">
                                          <p:val>
                                            <p:strVal val="#ppt_w"/>
                                          </p:val>
                                        </p:tav>
                                      </p:tavLst>
                                    </p:anim>
                                    <p:anim calcmode="lin" valueType="num">
                                      <p:cBhvr>
                                        <p:cTn id="89" dur="500" fill="hold"/>
                                        <p:tgtEl>
                                          <p:spTgt spid="2"/>
                                        </p:tgtEl>
                                        <p:attrNameLst>
                                          <p:attrName>ppt_h</p:attrName>
                                        </p:attrNameLst>
                                      </p:cBhvr>
                                      <p:tavLst>
                                        <p:tav tm="0">
                                          <p:val>
                                            <p:fltVal val="0"/>
                                          </p:val>
                                        </p:tav>
                                        <p:tav tm="100000">
                                          <p:val>
                                            <p:strVal val="#ppt_h"/>
                                          </p:val>
                                        </p:tav>
                                      </p:tavLst>
                                    </p:anim>
                                  </p:childTnLst>
                                </p:cTn>
                              </p:par>
                            </p:childTnLst>
                          </p:cTn>
                        </p:par>
                        <p:par>
                          <p:cTn id="90" fill="hold" nodeType="afterGroup">
                            <p:stCondLst>
                              <p:cond delay="500"/>
                            </p:stCondLst>
                            <p:childTnLst>
                              <p:par>
                                <p:cTn id="91" presetID="23" presetClass="entr" presetSubtype="16" fill="hold" nodeType="afterEffect">
                                  <p:stCondLst>
                                    <p:cond delay="0"/>
                                  </p:stCondLst>
                                  <p:childTnLst>
                                    <p:set>
                                      <p:cBhvr>
                                        <p:cTn id="92" dur="1" fill="hold">
                                          <p:stCondLst>
                                            <p:cond delay="0"/>
                                          </p:stCondLst>
                                        </p:cTn>
                                        <p:tgtEl>
                                          <p:spTgt spid="165"/>
                                        </p:tgtEl>
                                        <p:attrNameLst>
                                          <p:attrName>style.visibility</p:attrName>
                                        </p:attrNameLst>
                                      </p:cBhvr>
                                      <p:to>
                                        <p:strVal val="visible"/>
                                      </p:to>
                                    </p:set>
                                    <p:anim calcmode="lin" valueType="num">
                                      <p:cBhvr>
                                        <p:cTn id="93" dur="500" fill="hold"/>
                                        <p:tgtEl>
                                          <p:spTgt spid="165"/>
                                        </p:tgtEl>
                                        <p:attrNameLst>
                                          <p:attrName>ppt_w</p:attrName>
                                        </p:attrNameLst>
                                      </p:cBhvr>
                                      <p:tavLst>
                                        <p:tav tm="0">
                                          <p:val>
                                            <p:fltVal val="0"/>
                                          </p:val>
                                        </p:tav>
                                        <p:tav tm="100000">
                                          <p:val>
                                            <p:strVal val="#ppt_w"/>
                                          </p:val>
                                        </p:tav>
                                      </p:tavLst>
                                    </p:anim>
                                    <p:anim calcmode="lin" valueType="num">
                                      <p:cBhvr>
                                        <p:cTn id="94" dur="500" fill="hold"/>
                                        <p:tgtEl>
                                          <p:spTgt spid="165"/>
                                        </p:tgtEl>
                                        <p:attrNameLst>
                                          <p:attrName>ppt_h</p:attrName>
                                        </p:attrNameLst>
                                      </p:cBhvr>
                                      <p:tavLst>
                                        <p:tav tm="0">
                                          <p:val>
                                            <p:fltVal val="0"/>
                                          </p:val>
                                        </p:tav>
                                        <p:tav tm="100000">
                                          <p:val>
                                            <p:strVal val="#ppt_h"/>
                                          </p:val>
                                        </p:tav>
                                      </p:tavLst>
                                    </p:anim>
                                  </p:childTnLst>
                                </p:cTn>
                              </p:par>
                              <p:par>
                                <p:cTn id="95" presetID="23" presetClass="entr" presetSubtype="16" fill="hold" nodeType="withEffect">
                                  <p:stCondLst>
                                    <p:cond delay="0"/>
                                  </p:stCondLst>
                                  <p:childTnLst>
                                    <p:set>
                                      <p:cBhvr>
                                        <p:cTn id="96" dur="1" fill="hold">
                                          <p:stCondLst>
                                            <p:cond delay="0"/>
                                          </p:stCondLst>
                                        </p:cTn>
                                        <p:tgtEl>
                                          <p:spTgt spid="166"/>
                                        </p:tgtEl>
                                        <p:attrNameLst>
                                          <p:attrName>style.visibility</p:attrName>
                                        </p:attrNameLst>
                                      </p:cBhvr>
                                      <p:to>
                                        <p:strVal val="visible"/>
                                      </p:to>
                                    </p:set>
                                    <p:anim calcmode="lin" valueType="num">
                                      <p:cBhvr>
                                        <p:cTn id="97" dur="500" fill="hold"/>
                                        <p:tgtEl>
                                          <p:spTgt spid="166"/>
                                        </p:tgtEl>
                                        <p:attrNameLst>
                                          <p:attrName>ppt_w</p:attrName>
                                        </p:attrNameLst>
                                      </p:cBhvr>
                                      <p:tavLst>
                                        <p:tav tm="0">
                                          <p:val>
                                            <p:fltVal val="0"/>
                                          </p:val>
                                        </p:tav>
                                        <p:tav tm="100000">
                                          <p:val>
                                            <p:strVal val="#ppt_w"/>
                                          </p:val>
                                        </p:tav>
                                      </p:tavLst>
                                    </p:anim>
                                    <p:anim calcmode="lin" valueType="num">
                                      <p:cBhvr>
                                        <p:cTn id="98" dur="500" fill="hold"/>
                                        <p:tgtEl>
                                          <p:spTgt spid="166"/>
                                        </p:tgtEl>
                                        <p:attrNameLst>
                                          <p:attrName>ppt_h</p:attrName>
                                        </p:attrNameLst>
                                      </p:cBhvr>
                                      <p:tavLst>
                                        <p:tav tm="0">
                                          <p:val>
                                            <p:fltVal val="0"/>
                                          </p:val>
                                        </p:tav>
                                        <p:tav tm="100000">
                                          <p:val>
                                            <p:strVal val="#ppt_h"/>
                                          </p:val>
                                        </p:tav>
                                      </p:tavLst>
                                    </p:anim>
                                  </p:childTnLst>
                                </p:cTn>
                              </p:par>
                              <p:par>
                                <p:cTn id="99" presetID="23" presetClass="entr" presetSubtype="16" fill="hold" nodeType="withEffect">
                                  <p:stCondLst>
                                    <p:cond delay="0"/>
                                  </p:stCondLst>
                                  <p:childTnLst>
                                    <p:set>
                                      <p:cBhvr>
                                        <p:cTn id="100" dur="1" fill="hold">
                                          <p:stCondLst>
                                            <p:cond delay="0"/>
                                          </p:stCondLst>
                                        </p:cTn>
                                        <p:tgtEl>
                                          <p:spTgt spid="167"/>
                                        </p:tgtEl>
                                        <p:attrNameLst>
                                          <p:attrName>style.visibility</p:attrName>
                                        </p:attrNameLst>
                                      </p:cBhvr>
                                      <p:to>
                                        <p:strVal val="visible"/>
                                      </p:to>
                                    </p:set>
                                    <p:anim calcmode="lin" valueType="num">
                                      <p:cBhvr>
                                        <p:cTn id="101" dur="500" fill="hold"/>
                                        <p:tgtEl>
                                          <p:spTgt spid="167"/>
                                        </p:tgtEl>
                                        <p:attrNameLst>
                                          <p:attrName>ppt_w</p:attrName>
                                        </p:attrNameLst>
                                      </p:cBhvr>
                                      <p:tavLst>
                                        <p:tav tm="0">
                                          <p:val>
                                            <p:fltVal val="0"/>
                                          </p:val>
                                        </p:tav>
                                        <p:tav tm="100000">
                                          <p:val>
                                            <p:strVal val="#ppt_w"/>
                                          </p:val>
                                        </p:tav>
                                      </p:tavLst>
                                    </p:anim>
                                    <p:anim calcmode="lin" valueType="num">
                                      <p:cBhvr>
                                        <p:cTn id="102" dur="500" fill="hold"/>
                                        <p:tgtEl>
                                          <p:spTgt spid="167"/>
                                        </p:tgtEl>
                                        <p:attrNameLst>
                                          <p:attrName>ppt_h</p:attrName>
                                        </p:attrNameLst>
                                      </p:cBhvr>
                                      <p:tavLst>
                                        <p:tav tm="0">
                                          <p:val>
                                            <p:fltVal val="0"/>
                                          </p:val>
                                        </p:tav>
                                        <p:tav tm="100000">
                                          <p:val>
                                            <p:strVal val="#ppt_h"/>
                                          </p:val>
                                        </p:tav>
                                      </p:tavLst>
                                    </p:anim>
                                  </p:childTnLst>
                                </p:cTn>
                              </p:par>
                            </p:childTnLst>
                          </p:cTn>
                        </p:par>
                        <p:par>
                          <p:cTn id="103" fill="hold" nodeType="afterGroup">
                            <p:stCondLst>
                              <p:cond delay="1000"/>
                            </p:stCondLst>
                            <p:childTnLst>
                              <p:par>
                                <p:cTn id="104" presetID="22" presetClass="entr" presetSubtype="2" fill="hold" nodeType="afterEffect">
                                  <p:stCondLst>
                                    <p:cond delay="0"/>
                                  </p:stCondLst>
                                  <p:childTnLst>
                                    <p:set>
                                      <p:cBhvr>
                                        <p:cTn id="105" dur="1" fill="hold">
                                          <p:stCondLst>
                                            <p:cond delay="0"/>
                                          </p:stCondLst>
                                        </p:cTn>
                                        <p:tgtEl>
                                          <p:spTgt spid="161"/>
                                        </p:tgtEl>
                                        <p:attrNameLst>
                                          <p:attrName>style.visibility</p:attrName>
                                        </p:attrNameLst>
                                      </p:cBhvr>
                                      <p:to>
                                        <p:strVal val="visible"/>
                                      </p:to>
                                    </p:set>
                                    <p:animEffect transition="in" filter="wipe(right)">
                                      <p:cBhvr>
                                        <p:cTn id="106" dur="500"/>
                                        <p:tgtEl>
                                          <p:spTgt spid="161"/>
                                        </p:tgtEl>
                                      </p:cBhvr>
                                    </p:animEffect>
                                  </p:childTnLst>
                                </p:cTn>
                              </p:par>
                              <p:par>
                                <p:cTn id="107" presetID="23" presetClass="entr" presetSubtype="16" fill="hold" nodeType="withEffect">
                                  <p:stCondLst>
                                    <p:cond delay="0"/>
                                  </p:stCondLst>
                                  <p:childTnLst>
                                    <p:set>
                                      <p:cBhvr>
                                        <p:cTn id="108" dur="1" fill="hold">
                                          <p:stCondLst>
                                            <p:cond delay="0"/>
                                          </p:stCondLst>
                                        </p:cTn>
                                        <p:tgtEl>
                                          <p:spTgt spid="164"/>
                                        </p:tgtEl>
                                        <p:attrNameLst>
                                          <p:attrName>style.visibility</p:attrName>
                                        </p:attrNameLst>
                                      </p:cBhvr>
                                      <p:to>
                                        <p:strVal val="visible"/>
                                      </p:to>
                                    </p:set>
                                    <p:anim calcmode="lin" valueType="num">
                                      <p:cBhvr>
                                        <p:cTn id="109" dur="500" fill="hold"/>
                                        <p:tgtEl>
                                          <p:spTgt spid="164"/>
                                        </p:tgtEl>
                                        <p:attrNameLst>
                                          <p:attrName>ppt_w</p:attrName>
                                        </p:attrNameLst>
                                      </p:cBhvr>
                                      <p:tavLst>
                                        <p:tav tm="0">
                                          <p:val>
                                            <p:fltVal val="0"/>
                                          </p:val>
                                        </p:tav>
                                        <p:tav tm="100000">
                                          <p:val>
                                            <p:strVal val="#ppt_w"/>
                                          </p:val>
                                        </p:tav>
                                      </p:tavLst>
                                    </p:anim>
                                    <p:anim calcmode="lin" valueType="num">
                                      <p:cBhvr>
                                        <p:cTn id="110" dur="500" fill="hold"/>
                                        <p:tgtEl>
                                          <p:spTgt spid="164"/>
                                        </p:tgtEl>
                                        <p:attrNameLst>
                                          <p:attrName>ppt_h</p:attrName>
                                        </p:attrNameLst>
                                      </p:cBhvr>
                                      <p:tavLst>
                                        <p:tav tm="0">
                                          <p:val>
                                            <p:fltVal val="0"/>
                                          </p:val>
                                        </p:tav>
                                        <p:tav tm="100000">
                                          <p:val>
                                            <p:strVal val="#ppt_h"/>
                                          </p:val>
                                        </p:tav>
                                      </p:tavLst>
                                    </p:anim>
                                  </p:childTnLst>
                                </p:cTn>
                              </p:par>
                            </p:childTnLst>
                          </p:cTn>
                        </p:par>
                      </p:childTnLst>
                    </p:cTn>
                  </p:par>
                  <p:par>
                    <p:cTn id="111" fill="hold" nodeType="clickPar">
                      <p:stCondLst>
                        <p:cond delay="indefinite"/>
                      </p:stCondLst>
                      <p:childTnLst>
                        <p:par>
                          <p:cTn id="112" fill="hold" nodeType="withGroup">
                            <p:stCondLst>
                              <p:cond delay="0"/>
                            </p:stCondLst>
                            <p:childTnLst>
                              <p:par>
                                <p:cTn id="113" presetID="2" presetClass="entr" presetSubtype="2" fill="hold" nodeType="clickEffect">
                                  <p:stCondLst>
                                    <p:cond delay="0"/>
                                  </p:stCondLst>
                                  <p:childTnLst>
                                    <p:set>
                                      <p:cBhvr>
                                        <p:cTn id="114" dur="1" fill="hold">
                                          <p:stCondLst>
                                            <p:cond delay="0"/>
                                          </p:stCondLst>
                                        </p:cTn>
                                        <p:tgtEl>
                                          <p:spTgt spid="75">
                                            <p:txEl>
                                              <p:pRg st="4" end="4"/>
                                            </p:txEl>
                                          </p:spTgt>
                                        </p:tgtEl>
                                        <p:attrNameLst>
                                          <p:attrName>style.visibility</p:attrName>
                                        </p:attrNameLst>
                                      </p:cBhvr>
                                      <p:to>
                                        <p:strVal val="visible"/>
                                      </p:to>
                                    </p:set>
                                    <p:anim calcmode="lin" valueType="num">
                                      <p:cBhvr additive="base">
                                        <p:cTn id="115" dur="500" fill="hold"/>
                                        <p:tgtEl>
                                          <p:spTgt spid="75">
                                            <p:txEl>
                                              <p:pRg st="4" end="4"/>
                                            </p:txEl>
                                          </p:spTgt>
                                        </p:tgtEl>
                                        <p:attrNameLst>
                                          <p:attrName>ppt_x</p:attrName>
                                        </p:attrNameLst>
                                      </p:cBhvr>
                                      <p:tavLst>
                                        <p:tav tm="0">
                                          <p:val>
                                            <p:strVal val="1+#ppt_w/2"/>
                                          </p:val>
                                        </p:tav>
                                        <p:tav tm="100000">
                                          <p:val>
                                            <p:strVal val="#ppt_x"/>
                                          </p:val>
                                        </p:tav>
                                      </p:tavLst>
                                    </p:anim>
                                    <p:anim calcmode="lin" valueType="num">
                                      <p:cBhvr additive="base">
                                        <p:cTn id="116" dur="500" fill="hold"/>
                                        <p:tgtEl>
                                          <p:spTgt spid="75">
                                            <p:txEl>
                                              <p:pRg st="4" end="4"/>
                                            </p:txEl>
                                          </p:spTgt>
                                        </p:tgtEl>
                                        <p:attrNameLst>
                                          <p:attrName>ppt_y</p:attrName>
                                        </p:attrNameLst>
                                      </p:cBhvr>
                                      <p:tavLst>
                                        <p:tav tm="0">
                                          <p:val>
                                            <p:strVal val="#ppt_y"/>
                                          </p:val>
                                        </p:tav>
                                        <p:tav tm="100000">
                                          <p:val>
                                            <p:strVal val="#ppt_y"/>
                                          </p:val>
                                        </p:tav>
                                      </p:tavLst>
                                    </p:anim>
                                  </p:childTnLst>
                                </p:cTn>
                              </p:par>
                            </p:childTnLst>
                          </p:cTn>
                        </p:par>
                        <p:par>
                          <p:cTn id="117" fill="hold" nodeType="afterGroup">
                            <p:stCondLst>
                              <p:cond delay="500"/>
                            </p:stCondLst>
                            <p:childTnLst>
                              <p:par>
                                <p:cTn id="118" presetID="0" presetClass="path" presetSubtype="0" accel="50000" decel="50000" fill="hold" nodeType="afterEffect">
                                  <p:stCondLst>
                                    <p:cond delay="0"/>
                                  </p:stCondLst>
                                  <p:childTnLst>
                                    <p:animMotion origin="layout" path="M 0.26268 0.03148 L 0.26268 -0.22778 L 0.36146 -0.22778 " pathEditMode="relative" rAng="0" ptsTypes="AAA">
                                      <p:cBhvr>
                                        <p:cTn id="119" dur="2000" fill="hold"/>
                                        <p:tgtEl>
                                          <p:spTgt spid="73"/>
                                        </p:tgtEl>
                                        <p:attrNameLst>
                                          <p:attrName>ppt_x</p:attrName>
                                          <p:attrName>ppt_y</p:attrName>
                                        </p:attrNameLst>
                                      </p:cBhvr>
                                      <p:rCtr x="49" y="-130"/>
                                    </p:animMotion>
                                  </p:childTnLst>
                                </p:cTn>
                              </p:par>
                            </p:childTnLst>
                          </p:cTn>
                        </p:par>
                        <p:par>
                          <p:cTn id="120" fill="hold" nodeType="afterGroup">
                            <p:stCondLst>
                              <p:cond delay="2500"/>
                            </p:stCondLst>
                            <p:childTnLst>
                              <p:par>
                                <p:cTn id="121" presetID="0" presetClass="path" presetSubtype="0" accel="50000" decel="50000" fill="hold" nodeType="afterEffect">
                                  <p:stCondLst>
                                    <p:cond delay="0"/>
                                  </p:stCondLst>
                                  <p:childTnLst>
                                    <p:animMotion origin="layout" path="M 0.26268 -0.0463 L 0.26268 -0.48218 L 0.34879 -0.48218 " pathEditMode="relative" rAng="0" ptsTypes="AAA">
                                      <p:cBhvr>
                                        <p:cTn id="122" dur="2000" fill="hold"/>
                                        <p:tgtEl>
                                          <p:spTgt spid="77"/>
                                        </p:tgtEl>
                                        <p:attrNameLst>
                                          <p:attrName>ppt_x</p:attrName>
                                          <p:attrName>ppt_y</p:attrName>
                                        </p:attrNameLst>
                                      </p:cBhvr>
                                      <p:rCtr x="43" y="-218"/>
                                    </p:animMotion>
                                  </p:childTnLst>
                                </p:cTn>
                              </p:par>
                            </p:childTnLst>
                          </p:cTn>
                        </p:par>
                        <p:par>
                          <p:cTn id="123" fill="hold" nodeType="afterGroup">
                            <p:stCondLst>
                              <p:cond delay="4500"/>
                            </p:stCondLst>
                            <p:childTnLst>
                              <p:par>
                                <p:cTn id="124" presetID="0" presetClass="path" presetSubtype="0" accel="50000" decel="50000" fill="hold" nodeType="afterEffect">
                                  <p:stCondLst>
                                    <p:cond delay="0"/>
                                  </p:stCondLst>
                                  <p:childTnLst>
                                    <p:animMotion origin="layout" path="M 0.26163 -0.12222 L 0.26163 -0.01111 L 0.13559 -0.01111 " pathEditMode="relative" rAng="0" ptsTypes="AAA">
                                      <p:cBhvr>
                                        <p:cTn id="125" dur="2000" fill="hold"/>
                                        <p:tgtEl>
                                          <p:spTgt spid="79"/>
                                        </p:tgtEl>
                                        <p:attrNameLst>
                                          <p:attrName>ppt_x</p:attrName>
                                          <p:attrName>ppt_y</p:attrName>
                                        </p:attrNameLst>
                                      </p:cBhvr>
                                      <p:rCtr x="-63" y="56"/>
                                    </p:animMotion>
                                  </p:childTnLst>
                                </p:cTn>
                              </p:par>
                            </p:childTnLst>
                          </p:cTn>
                        </p:par>
                        <p:par>
                          <p:cTn id="126" fill="hold" nodeType="afterGroup">
                            <p:stCondLst>
                              <p:cond delay="6500"/>
                            </p:stCondLst>
                            <p:childTnLst>
                              <p:par>
                                <p:cTn id="127" presetID="0" presetClass="path" presetSubtype="0" accel="50000" decel="50000" fill="hold" nodeType="afterEffect">
                                  <p:stCondLst>
                                    <p:cond delay="0"/>
                                  </p:stCondLst>
                                  <p:childTnLst>
                                    <p:animMotion origin="layout" path="M 0.26268 -0.0463 L 0.26268 0.0662 L 0.35538 0.0662 " pathEditMode="relative" rAng="0" ptsTypes="AAA">
                                      <p:cBhvr>
                                        <p:cTn id="128" dur="2000" fill="hold"/>
                                        <p:tgtEl>
                                          <p:spTgt spid="78"/>
                                        </p:tgtEl>
                                        <p:attrNameLst>
                                          <p:attrName>ppt_x</p:attrName>
                                          <p:attrName>ppt_y</p:attrName>
                                        </p:attrNameLst>
                                      </p:cBhvr>
                                      <p:rCtr x="46" y="56"/>
                                    </p:animMotion>
                                  </p:childTnLst>
                                </p:cTn>
                              </p:par>
                            </p:childTnLst>
                          </p:cTn>
                        </p:par>
                      </p:childTnLst>
                    </p:cTn>
                  </p:par>
                  <p:par>
                    <p:cTn id="129" fill="hold" nodeType="clickPar">
                      <p:stCondLst>
                        <p:cond delay="indefinite"/>
                      </p:stCondLst>
                      <p:childTnLst>
                        <p:par>
                          <p:cTn id="130" fill="hold" nodeType="withGroup">
                            <p:stCondLst>
                              <p:cond delay="0"/>
                            </p:stCondLst>
                            <p:childTnLst>
                              <p:par>
                                <p:cTn id="131" presetID="2" presetClass="entr" presetSubtype="2" fill="hold" nodeType="clickEffect">
                                  <p:stCondLst>
                                    <p:cond delay="0"/>
                                  </p:stCondLst>
                                  <p:childTnLst>
                                    <p:set>
                                      <p:cBhvr>
                                        <p:cTn id="132" dur="1" fill="hold">
                                          <p:stCondLst>
                                            <p:cond delay="0"/>
                                          </p:stCondLst>
                                        </p:cTn>
                                        <p:tgtEl>
                                          <p:spTgt spid="75">
                                            <p:txEl>
                                              <p:pRg st="5" end="5"/>
                                            </p:txEl>
                                          </p:spTgt>
                                        </p:tgtEl>
                                        <p:attrNameLst>
                                          <p:attrName>style.visibility</p:attrName>
                                        </p:attrNameLst>
                                      </p:cBhvr>
                                      <p:to>
                                        <p:strVal val="visible"/>
                                      </p:to>
                                    </p:set>
                                    <p:anim calcmode="lin" valueType="num">
                                      <p:cBhvr additive="base">
                                        <p:cTn id="133" dur="500" fill="hold"/>
                                        <p:tgtEl>
                                          <p:spTgt spid="75">
                                            <p:txEl>
                                              <p:pRg st="5" end="5"/>
                                            </p:txEl>
                                          </p:spTgt>
                                        </p:tgtEl>
                                        <p:attrNameLst>
                                          <p:attrName>ppt_x</p:attrName>
                                        </p:attrNameLst>
                                      </p:cBhvr>
                                      <p:tavLst>
                                        <p:tav tm="0">
                                          <p:val>
                                            <p:strVal val="1+#ppt_w/2"/>
                                          </p:val>
                                        </p:tav>
                                        <p:tav tm="100000">
                                          <p:val>
                                            <p:strVal val="#ppt_x"/>
                                          </p:val>
                                        </p:tav>
                                      </p:tavLst>
                                    </p:anim>
                                    <p:anim calcmode="lin" valueType="num">
                                      <p:cBhvr additive="base">
                                        <p:cTn id="134" dur="500" fill="hold"/>
                                        <p:tgtEl>
                                          <p:spTgt spid="75">
                                            <p:txEl>
                                              <p:pRg st="5" end="5"/>
                                            </p:txEl>
                                          </p:spTgt>
                                        </p:tgtEl>
                                        <p:attrNameLst>
                                          <p:attrName>ppt_y</p:attrName>
                                        </p:attrNameLst>
                                      </p:cBhvr>
                                      <p:tavLst>
                                        <p:tav tm="0">
                                          <p:val>
                                            <p:strVal val="#ppt_y"/>
                                          </p:val>
                                        </p:tav>
                                        <p:tav tm="100000">
                                          <p:val>
                                            <p:strVal val="#ppt_y"/>
                                          </p:val>
                                        </p:tav>
                                      </p:tavLst>
                                    </p:anim>
                                  </p:childTnLst>
                                </p:cTn>
                              </p:par>
                            </p:childTnLst>
                          </p:cTn>
                        </p:par>
                        <p:par>
                          <p:cTn id="135" fill="hold" nodeType="afterGroup">
                            <p:stCondLst>
                              <p:cond delay="500"/>
                            </p:stCondLst>
                            <p:childTnLst>
                              <p:par>
                                <p:cTn id="136" presetID="26" presetClass="emph" presetSubtype="0" fill="hold" nodeType="afterEffect">
                                  <p:stCondLst>
                                    <p:cond delay="0"/>
                                  </p:stCondLst>
                                  <p:childTnLst>
                                    <p:animEffect transition="out" filter="fade">
                                      <p:cBhvr>
                                        <p:cTn id="137" dur="500" tmFilter="0, 0; .2, .5; .8, .5; 1, 0"/>
                                        <p:tgtEl>
                                          <p:spTgt spid="100"/>
                                        </p:tgtEl>
                                      </p:cBhvr>
                                    </p:animEffect>
                                    <p:animScale>
                                      <p:cBhvr>
                                        <p:cTn id="138" dur="250" autoRev="1" fill="hold"/>
                                        <p:tgtEl>
                                          <p:spTgt spid="100"/>
                                        </p:tgtEl>
                                      </p:cBhvr>
                                      <p:by x="105000" y="105000"/>
                                    </p:animScale>
                                  </p:childTnLst>
                                </p:cTn>
                              </p:par>
                            </p:childTnLst>
                          </p:cTn>
                        </p:par>
                        <p:par>
                          <p:cTn id="139" fill="hold" nodeType="afterGroup">
                            <p:stCondLst>
                              <p:cond delay="1000"/>
                            </p:stCondLst>
                            <p:childTnLst>
                              <p:par>
                                <p:cTn id="140" presetID="7" presetClass="emph" presetSubtype="2" fill="hold" nodeType="afterEffect">
                                  <p:stCondLst>
                                    <p:cond delay="0"/>
                                  </p:stCondLst>
                                  <p:childTnLst>
                                    <p:animClr clrSpc="rgb" dir="cw">
                                      <p:cBhvr>
                                        <p:cTn id="141" dur="500" fill="hold"/>
                                        <p:tgtEl>
                                          <p:spTgt spid="100"/>
                                        </p:tgtEl>
                                        <p:attrNameLst>
                                          <p:attrName>stroke.color</p:attrName>
                                        </p:attrNameLst>
                                      </p:cBhvr>
                                      <p:to>
                                        <a:srgbClr val="CC3300"/>
                                      </p:to>
                                    </p:animClr>
                                    <p:set>
                                      <p:cBhvr>
                                        <p:cTn id="142" dur="500" fill="hold"/>
                                        <p:tgtEl>
                                          <p:spTgt spid="100"/>
                                        </p:tgtEl>
                                        <p:attrNameLst>
                                          <p:attrName>stroke.on</p:attrName>
                                        </p:attrNameLst>
                                      </p:cBhvr>
                                      <p:to>
                                        <p:strVal val="true"/>
                                      </p:to>
                                    </p:set>
                                  </p:childTnLst>
                                </p:cTn>
                              </p:par>
                            </p:childTnLst>
                          </p:cTn>
                        </p:par>
                        <p:par>
                          <p:cTn id="143" fill="hold" nodeType="afterGroup">
                            <p:stCondLst>
                              <p:cond delay="1500"/>
                            </p:stCondLst>
                            <p:childTnLst>
                              <p:par>
                                <p:cTn id="144" presetID="26" presetClass="emph" presetSubtype="0" fill="hold" grpId="1" nodeType="afterEffect">
                                  <p:stCondLst>
                                    <p:cond delay="0"/>
                                  </p:stCondLst>
                                  <p:childTnLst>
                                    <p:animEffect transition="out" filter="fade">
                                      <p:cBhvr>
                                        <p:cTn id="145" dur="500" tmFilter="0, 0; .2, .5; .8, .5; 1, 0"/>
                                        <p:tgtEl>
                                          <p:spTgt spid="151"/>
                                        </p:tgtEl>
                                      </p:cBhvr>
                                    </p:animEffect>
                                    <p:animScale>
                                      <p:cBhvr>
                                        <p:cTn id="146" dur="250" autoRev="1" fill="hold"/>
                                        <p:tgtEl>
                                          <p:spTgt spid="151"/>
                                        </p:tgtEl>
                                      </p:cBhvr>
                                      <p:by x="105000" y="105000"/>
                                    </p:animScale>
                                  </p:childTnLst>
                                </p:cTn>
                              </p:par>
                            </p:childTnLst>
                          </p:cTn>
                        </p:par>
                      </p:childTnLst>
                    </p:cTn>
                  </p:par>
                  <p:par>
                    <p:cTn id="147" fill="hold" nodeType="clickPar">
                      <p:stCondLst>
                        <p:cond delay="indefinite"/>
                      </p:stCondLst>
                      <p:childTnLst>
                        <p:par>
                          <p:cTn id="148" fill="hold" nodeType="withGroup">
                            <p:stCondLst>
                              <p:cond delay="0"/>
                            </p:stCondLst>
                            <p:childTnLst>
                              <p:par>
                                <p:cTn id="149" presetID="2" presetClass="entr" presetSubtype="2" fill="hold" nodeType="clickEffect">
                                  <p:stCondLst>
                                    <p:cond delay="0"/>
                                  </p:stCondLst>
                                  <p:childTnLst>
                                    <p:set>
                                      <p:cBhvr>
                                        <p:cTn id="150" dur="1" fill="hold">
                                          <p:stCondLst>
                                            <p:cond delay="0"/>
                                          </p:stCondLst>
                                        </p:cTn>
                                        <p:tgtEl>
                                          <p:spTgt spid="75">
                                            <p:txEl>
                                              <p:pRg st="6" end="6"/>
                                            </p:txEl>
                                          </p:spTgt>
                                        </p:tgtEl>
                                        <p:attrNameLst>
                                          <p:attrName>style.visibility</p:attrName>
                                        </p:attrNameLst>
                                      </p:cBhvr>
                                      <p:to>
                                        <p:strVal val="visible"/>
                                      </p:to>
                                    </p:set>
                                    <p:anim calcmode="lin" valueType="num">
                                      <p:cBhvr additive="base">
                                        <p:cTn id="151" dur="500" fill="hold"/>
                                        <p:tgtEl>
                                          <p:spTgt spid="75">
                                            <p:txEl>
                                              <p:pRg st="6" end="6"/>
                                            </p:txEl>
                                          </p:spTgt>
                                        </p:tgtEl>
                                        <p:attrNameLst>
                                          <p:attrName>ppt_x</p:attrName>
                                        </p:attrNameLst>
                                      </p:cBhvr>
                                      <p:tavLst>
                                        <p:tav tm="0">
                                          <p:val>
                                            <p:strVal val="1+#ppt_w/2"/>
                                          </p:val>
                                        </p:tav>
                                        <p:tav tm="100000">
                                          <p:val>
                                            <p:strVal val="#ppt_x"/>
                                          </p:val>
                                        </p:tav>
                                      </p:tavLst>
                                    </p:anim>
                                    <p:anim calcmode="lin" valueType="num">
                                      <p:cBhvr additive="base">
                                        <p:cTn id="152" dur="500" fill="hold"/>
                                        <p:tgtEl>
                                          <p:spTgt spid="75">
                                            <p:txEl>
                                              <p:pRg st="6" end="6"/>
                                            </p:txEl>
                                          </p:spTgt>
                                        </p:tgtEl>
                                        <p:attrNameLst>
                                          <p:attrName>ppt_y</p:attrName>
                                        </p:attrNameLst>
                                      </p:cBhvr>
                                      <p:tavLst>
                                        <p:tav tm="0">
                                          <p:val>
                                            <p:strVal val="#ppt_y"/>
                                          </p:val>
                                        </p:tav>
                                        <p:tav tm="100000">
                                          <p:val>
                                            <p:strVal val="#ppt_y"/>
                                          </p:val>
                                        </p:tav>
                                      </p:tavLst>
                                    </p:anim>
                                  </p:childTnLst>
                                </p:cTn>
                              </p:par>
                              <p:par>
                                <p:cTn id="153" presetID="22" presetClass="entr" presetSubtype="2" fill="hold" nodeType="withEffect">
                                  <p:stCondLst>
                                    <p:cond delay="0"/>
                                  </p:stCondLst>
                                  <p:childTnLst>
                                    <p:set>
                                      <p:cBhvr>
                                        <p:cTn id="154" dur="1" fill="hold">
                                          <p:stCondLst>
                                            <p:cond delay="0"/>
                                          </p:stCondLst>
                                        </p:cTn>
                                        <p:tgtEl>
                                          <p:spTgt spid="80"/>
                                        </p:tgtEl>
                                        <p:attrNameLst>
                                          <p:attrName>style.visibility</p:attrName>
                                        </p:attrNameLst>
                                      </p:cBhvr>
                                      <p:to>
                                        <p:strVal val="visible"/>
                                      </p:to>
                                    </p:set>
                                    <p:animEffect transition="in" filter="wipe(right)">
                                      <p:cBhvr>
                                        <p:cTn id="155" dur="500"/>
                                        <p:tgtEl>
                                          <p:spTgt spid="80"/>
                                        </p:tgtEl>
                                      </p:cBhvr>
                                    </p:animEffect>
                                  </p:childTnLst>
                                </p:cTn>
                              </p:par>
                            </p:childTnLst>
                          </p:cTn>
                        </p:par>
                        <p:par>
                          <p:cTn id="156" fill="hold" nodeType="afterGroup">
                            <p:stCondLst>
                              <p:cond delay="500"/>
                            </p:stCondLst>
                            <p:childTnLst>
                              <p:par>
                                <p:cTn id="157" presetID="22" presetClass="entr" presetSubtype="4" fill="hold" nodeType="afterEffect">
                                  <p:stCondLst>
                                    <p:cond delay="0"/>
                                  </p:stCondLst>
                                  <p:childTnLst>
                                    <p:set>
                                      <p:cBhvr>
                                        <p:cTn id="158" dur="1" fill="hold">
                                          <p:stCondLst>
                                            <p:cond delay="0"/>
                                          </p:stCondLst>
                                        </p:cTn>
                                        <p:tgtEl>
                                          <p:spTgt spid="169"/>
                                        </p:tgtEl>
                                        <p:attrNameLst>
                                          <p:attrName>style.visibility</p:attrName>
                                        </p:attrNameLst>
                                      </p:cBhvr>
                                      <p:to>
                                        <p:strVal val="visible"/>
                                      </p:to>
                                    </p:set>
                                    <p:animEffect transition="in" filter="wipe(down)">
                                      <p:cBhvr>
                                        <p:cTn id="159" dur="1000"/>
                                        <p:tgtEl>
                                          <p:spTgt spid="1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38" grpId="0" animBg="1"/>
      <p:bldP spid="140" grpId="0" animBg="1"/>
      <p:bldP spid="151" grpId="0" animBg="1"/>
      <p:bldP spid="151" grpId="1" animBg="1"/>
      <p:bldP spid="154" grpId="0" animBg="1"/>
    </p:bld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Should I Care about Development Testing?</a:t>
            </a:r>
            <a:endParaRPr lang="en-US" dirty="0"/>
          </a:p>
        </p:txBody>
      </p:sp>
      <p:sp>
        <p:nvSpPr>
          <p:cNvPr id="3" name="Content Placeholder 2"/>
          <p:cNvSpPr>
            <a:spLocks noGrp="1"/>
          </p:cNvSpPr>
          <p:nvPr>
            <p:ph idx="1"/>
          </p:nvPr>
        </p:nvSpPr>
        <p:spPr/>
        <p:txBody>
          <a:bodyPr/>
          <a:lstStyle/>
          <a:p>
            <a:r>
              <a:rPr lang="en-US" kern="1200" dirty="0" smtClean="0"/>
              <a:t>Why pay attention today?</a:t>
            </a:r>
          </a:p>
          <a:p>
            <a:pPr lvl="1"/>
            <a:r>
              <a:rPr lang="en-US" kern="1200" dirty="0" smtClean="0"/>
              <a:t>Moving goal posts</a:t>
            </a:r>
          </a:p>
          <a:p>
            <a:pPr lvl="1"/>
            <a:r>
              <a:rPr lang="en-US" kern="1200" dirty="0" smtClean="0"/>
              <a:t>Agile development</a:t>
            </a:r>
          </a:p>
          <a:p>
            <a:pPr lvl="1"/>
            <a:r>
              <a:rPr lang="en-US" kern="1200" dirty="0" smtClean="0"/>
              <a:t>Ad-hoc tool usage will not get the job done</a:t>
            </a:r>
          </a:p>
          <a:p>
            <a:endParaRPr lang="en-US" dirty="0"/>
          </a:p>
        </p:txBody>
      </p:sp>
      <p:sp>
        <p:nvSpPr>
          <p:cNvPr id="4" name="Footer Placeholder 3"/>
          <p:cNvSpPr>
            <a:spLocks noGrp="1"/>
          </p:cNvSpPr>
          <p:nvPr>
            <p:ph type="ftr" sz="quarter" idx="10"/>
          </p:nvPr>
        </p:nvSpPr>
        <p:spPr/>
        <p:txBody>
          <a:bodyPr/>
          <a:lstStyle/>
          <a:p>
            <a:pPr>
              <a:defRPr/>
            </a:pPr>
            <a:r>
              <a:rPr lang="en-US" smtClean="0"/>
              <a:t>Parasoft Proprietary and Confidential</a:t>
            </a:r>
            <a:endParaRPr lang="en-US"/>
          </a:p>
        </p:txBody>
      </p:sp>
      <p:sp>
        <p:nvSpPr>
          <p:cNvPr id="5" name="Slide Number Placeholder 4"/>
          <p:cNvSpPr>
            <a:spLocks noGrp="1"/>
          </p:cNvSpPr>
          <p:nvPr>
            <p:ph type="sldNum" sz="quarter" idx="11"/>
          </p:nvPr>
        </p:nvSpPr>
        <p:spPr/>
        <p:txBody>
          <a:bodyPr/>
          <a:lstStyle/>
          <a:p>
            <a:fld id="{7F0A22B0-602B-CD45-9414-0479695D5082}" type="slidenum">
              <a:rPr lang="en-US" smtClean="0"/>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Q&amp;A / Further Reading</a:t>
            </a:r>
            <a:endParaRPr lang="en-US" dirty="0"/>
          </a:p>
        </p:txBody>
      </p:sp>
      <p:sp>
        <p:nvSpPr>
          <p:cNvPr id="5" name="Footer Placeholder 4"/>
          <p:cNvSpPr>
            <a:spLocks noGrp="1"/>
          </p:cNvSpPr>
          <p:nvPr>
            <p:ph type="ftr" sz="quarter" idx="10"/>
          </p:nvPr>
        </p:nvSpPr>
        <p:spPr/>
        <p:txBody>
          <a:bodyPr/>
          <a:lstStyle/>
          <a:p>
            <a:r>
              <a:rPr lang="en-US" smtClean="0"/>
              <a:t>Parasoft Proprietary and Confidential</a:t>
            </a:r>
          </a:p>
          <a:p>
            <a:endParaRPr lang="en-US"/>
          </a:p>
        </p:txBody>
      </p:sp>
      <p:sp>
        <p:nvSpPr>
          <p:cNvPr id="7" name="Rectangle 3"/>
          <p:cNvSpPr>
            <a:spLocks noGrp="1" noChangeArrowheads="1"/>
          </p:cNvSpPr>
          <p:nvPr>
            <p:ph type="body" idx="1"/>
          </p:nvPr>
        </p:nvSpPr>
        <p:spPr>
          <a:xfrm>
            <a:off x="2819401" y="838200"/>
            <a:ext cx="5943600" cy="5294313"/>
          </a:xfrm>
        </p:spPr>
        <p:txBody>
          <a:bodyPr/>
          <a:lstStyle/>
          <a:p>
            <a:pPr marL="228600" indent="-228600"/>
            <a:r>
              <a:rPr lang="en-US" i="1" dirty="0" smtClean="0"/>
              <a:t>Automated Defect Prevention </a:t>
            </a:r>
          </a:p>
          <a:p>
            <a:pPr marL="228600" indent="-228600">
              <a:buNone/>
            </a:pPr>
            <a:r>
              <a:rPr lang="en-US" sz="1600" i="1" dirty="0" smtClean="0"/>
              <a:t>   </a:t>
            </a:r>
            <a:r>
              <a:rPr lang="en-US" sz="1600" dirty="0" smtClean="0"/>
              <a:t>(Huizinga &amp; Kolawa)</a:t>
            </a:r>
            <a:r>
              <a:rPr lang="en-US" sz="1800" dirty="0" smtClean="0"/>
              <a:t/>
            </a:r>
            <a:br>
              <a:rPr lang="en-US" sz="1800" dirty="0" smtClean="0"/>
            </a:br>
            <a:r>
              <a:rPr lang="en-US" sz="2000" dirty="0" smtClean="0"/>
              <a:t>…Principles and processes to improve the software development process. </a:t>
            </a:r>
          </a:p>
          <a:p>
            <a:pPr marL="228600" indent="-228600"/>
            <a:r>
              <a:rPr lang="en-US" i="1" dirty="0" smtClean="0"/>
              <a:t>Effective C++ / More Effective C++ </a:t>
            </a:r>
            <a:r>
              <a:rPr lang="en-US" sz="1600" dirty="0" smtClean="0"/>
              <a:t>(Meyers)</a:t>
            </a:r>
            <a:r>
              <a:rPr lang="en-US" sz="1800" dirty="0" smtClean="0"/>
              <a:t/>
            </a:r>
            <a:br>
              <a:rPr lang="en-US" sz="1800" dirty="0" smtClean="0"/>
            </a:br>
            <a:r>
              <a:rPr lang="en-US" sz="2000" dirty="0" smtClean="0"/>
              <a:t>…Definitive work on proper C++ design and programming.  </a:t>
            </a:r>
            <a:endParaRPr lang="en-US" dirty="0" smtClean="0"/>
          </a:p>
          <a:p>
            <a:pPr marL="228600" indent="-228600"/>
            <a:r>
              <a:rPr lang="en-US" i="1" dirty="0" smtClean="0"/>
              <a:t>Effective Java</a:t>
            </a:r>
            <a:r>
              <a:rPr lang="en-US" i="1" dirty="0" smtClean="0"/>
              <a:t> </a:t>
            </a:r>
            <a:r>
              <a:rPr lang="en-US" sz="1600" i="1" dirty="0" smtClean="0"/>
              <a:t>   </a:t>
            </a:r>
            <a:r>
              <a:rPr lang="en-US" sz="1600" dirty="0" smtClean="0"/>
              <a:t>(Bloch)</a:t>
            </a:r>
            <a:r>
              <a:rPr lang="en-US" sz="2000" dirty="0" smtClean="0"/>
              <a:t/>
            </a:r>
            <a:br>
              <a:rPr lang="en-US" sz="2000" dirty="0" smtClean="0"/>
            </a:br>
            <a:r>
              <a:rPr lang="en-US" sz="2000" dirty="0" smtClean="0"/>
              <a:t>…Best-practice solutions for programming challenges.  </a:t>
            </a:r>
          </a:p>
          <a:p>
            <a:pPr marL="228600" indent="-228600"/>
            <a:r>
              <a:rPr lang="en-US" i="1" dirty="0" smtClean="0"/>
              <a:t>Design Patterns</a:t>
            </a:r>
            <a:r>
              <a:rPr lang="en-US" i="1" dirty="0" smtClean="0"/>
              <a:t> </a:t>
            </a:r>
            <a:r>
              <a:rPr lang="en-US" sz="1600" i="1" dirty="0" smtClean="0"/>
              <a:t>   </a:t>
            </a:r>
            <a:r>
              <a:rPr lang="en-US" sz="1600" dirty="0" smtClean="0"/>
              <a:t>(Gamma, Helm, Johnson, Vlissides)</a:t>
            </a:r>
            <a:r>
              <a:rPr lang="en-US" sz="2000" dirty="0" smtClean="0"/>
              <a:t/>
            </a:r>
            <a:br>
              <a:rPr lang="en-US" sz="2000" dirty="0" smtClean="0"/>
            </a:br>
            <a:r>
              <a:rPr lang="en-US" sz="2000" dirty="0" smtClean="0"/>
              <a:t>…Timeless and elegant solutions to common problems.  </a:t>
            </a:r>
            <a:endParaRPr lang="en-US" sz="2000" dirty="0" smtClean="0"/>
          </a:p>
          <a:p>
            <a:pPr marL="228600" indent="-228600"/>
            <a:r>
              <a:rPr lang="en-US" sz="2000" dirty="0" smtClean="0">
                <a:hlinkClick r:id="rId3"/>
              </a:rPr>
              <a:t>info@parasoft.com</a:t>
            </a:r>
            <a:r>
              <a:rPr lang="en-US" sz="2000" dirty="0" smtClean="0"/>
              <a:t>  </a:t>
            </a:r>
            <a:r>
              <a:rPr lang="en-US" sz="2000" dirty="0" smtClean="0">
                <a:hlinkClick r:id="rId4"/>
              </a:rPr>
              <a:t>webinar@parasoft.com</a:t>
            </a:r>
            <a:r>
              <a:rPr lang="en-US" sz="2000" dirty="0" smtClean="0"/>
              <a:t> </a:t>
            </a:r>
            <a:endParaRPr lang="en-US" sz="2000" dirty="0" smtClean="0"/>
          </a:p>
        </p:txBody>
      </p:sp>
      <p:pic>
        <p:nvPicPr>
          <p:cNvPr id="8" name="Picture 7" descr="qa_person_blue.jpg"/>
          <p:cNvPicPr>
            <a:picLocks noChangeAspect="1"/>
          </p:cNvPicPr>
          <p:nvPr/>
        </p:nvPicPr>
        <p:blipFill>
          <a:blip r:embed="rId5"/>
          <a:stretch>
            <a:fillRect/>
          </a:stretch>
        </p:blipFill>
        <p:spPr>
          <a:xfrm>
            <a:off x="0" y="1905000"/>
            <a:ext cx="2895600" cy="28956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Parasoft Proprietary and Confidential</a:t>
            </a:r>
          </a:p>
          <a:p>
            <a:endParaRPr lang="en-US"/>
          </a:p>
        </p:txBody>
      </p:sp>
      <p:sp>
        <p:nvSpPr>
          <p:cNvPr id="100354" name="Rectangle 2"/>
          <p:cNvSpPr>
            <a:spLocks noGrp="1" noChangeArrowheads="1"/>
          </p:cNvSpPr>
          <p:nvPr>
            <p:ph type="title"/>
          </p:nvPr>
        </p:nvSpPr>
        <p:spPr/>
        <p:txBody>
          <a:bodyPr/>
          <a:lstStyle/>
          <a:p>
            <a:r>
              <a:rPr lang="en-US" dirty="0"/>
              <a:t>About Parasoft</a:t>
            </a:r>
          </a:p>
        </p:txBody>
      </p:sp>
      <p:sp>
        <p:nvSpPr>
          <p:cNvPr id="100355" name="Rectangle 3"/>
          <p:cNvSpPr>
            <a:spLocks noGrp="1" noChangeArrowheads="1"/>
          </p:cNvSpPr>
          <p:nvPr>
            <p:ph type="body" idx="1"/>
          </p:nvPr>
        </p:nvSpPr>
        <p:spPr>
          <a:xfrm>
            <a:off x="457200" y="1231900"/>
            <a:ext cx="7951788" cy="4010025"/>
          </a:xfrm>
        </p:spPr>
        <p:txBody>
          <a:bodyPr/>
          <a:lstStyle/>
          <a:p>
            <a:endParaRPr lang="en-US" dirty="0" smtClean="0"/>
          </a:p>
          <a:p>
            <a:r>
              <a:rPr lang="en-US" dirty="0" smtClean="0"/>
              <a:t>Founded </a:t>
            </a:r>
            <a:r>
              <a:rPr lang="en-US" dirty="0"/>
              <a:t>in </a:t>
            </a:r>
            <a:r>
              <a:rPr lang="en-US" dirty="0" smtClean="0"/>
              <a:t>1987</a:t>
            </a:r>
          </a:p>
          <a:p>
            <a:r>
              <a:rPr lang="en-US" dirty="0" smtClean="0"/>
              <a:t>Runtime Error Detection in 1993</a:t>
            </a:r>
          </a:p>
          <a:p>
            <a:r>
              <a:rPr lang="en-US" dirty="0" smtClean="0"/>
              <a:t>Static Analysis tools since in 1994</a:t>
            </a:r>
          </a:p>
          <a:p>
            <a:r>
              <a:rPr lang="en-US" dirty="0" smtClean="0"/>
              <a:t>Automated Test Generation in 1997</a:t>
            </a:r>
          </a:p>
          <a:p>
            <a:r>
              <a:rPr lang="en-US" dirty="0" smtClean="0"/>
              <a:t>Development Testing Platform in 2003</a:t>
            </a:r>
          </a:p>
          <a:p>
            <a:r>
              <a:rPr lang="en-US" dirty="0" smtClean="0"/>
              <a:t>Automated Defect Prevention published 2007</a:t>
            </a:r>
          </a:p>
          <a:p>
            <a:r>
              <a:rPr lang="en-US" i="1" dirty="0" smtClean="0"/>
              <a:t>Automated Defect Prevention: Best Practices in Software Management </a:t>
            </a:r>
            <a:r>
              <a:rPr lang="en-US" dirty="0" smtClean="0"/>
              <a:t>published 2007</a:t>
            </a:r>
          </a:p>
          <a:p>
            <a:r>
              <a:rPr lang="en-US" dirty="0" smtClean="0"/>
              <a:t>27 </a:t>
            </a:r>
            <a:r>
              <a:rPr lang="en-US" dirty="0"/>
              <a:t>Patents for automated quality processes</a:t>
            </a:r>
          </a:p>
          <a:p>
            <a:r>
              <a:rPr lang="en-US" dirty="0"/>
              <a:t>Build quality into the process</a:t>
            </a:r>
            <a:endParaRPr lang="en-US" dirty="0" smtClean="0"/>
          </a:p>
          <a:p>
            <a:pPr>
              <a:buFont typeface="Wingdings" pitchFamily="-112" charset="2"/>
              <a:buNone/>
            </a:pPr>
            <a:endParaRPr lang="en-US" dirty="0"/>
          </a:p>
        </p:txBody>
      </p:sp>
      <p:pic>
        <p:nvPicPr>
          <p:cNvPr id="5" name="Picture 4" descr="IMG_1034.jpg"/>
          <p:cNvPicPr>
            <a:picLocks noChangeAspect="1"/>
          </p:cNvPicPr>
          <p:nvPr/>
        </p:nvPicPr>
        <p:blipFill>
          <a:blip r:embed="rId3"/>
          <a:stretch>
            <a:fillRect/>
          </a:stretch>
        </p:blipFill>
        <p:spPr>
          <a:xfrm>
            <a:off x="5791200" y="914400"/>
            <a:ext cx="2971800" cy="222885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Parasoft Capabilities</a:t>
            </a:r>
            <a:endParaRPr lang="en-US" dirty="0"/>
          </a:p>
        </p:txBody>
      </p:sp>
      <p:sp>
        <p:nvSpPr>
          <p:cNvPr id="3" name="Content Placeholder 2"/>
          <p:cNvSpPr>
            <a:spLocks noGrp="1"/>
          </p:cNvSpPr>
          <p:nvPr>
            <p:ph idx="1"/>
          </p:nvPr>
        </p:nvSpPr>
        <p:spPr>
          <a:xfrm>
            <a:off x="457200" y="1295400"/>
            <a:ext cx="8229600" cy="4876800"/>
          </a:xfrm>
        </p:spPr>
        <p:txBody>
          <a:bodyPr/>
          <a:lstStyle/>
          <a:p>
            <a:pPr>
              <a:buNone/>
            </a:pPr>
            <a:r>
              <a:rPr lang="en-US" sz="2800" u="sng" dirty="0" smtClean="0">
                <a:latin typeface="Verdana" pitchFamily="-112" charset="0"/>
              </a:rPr>
              <a:t>Technologies</a:t>
            </a:r>
          </a:p>
          <a:p>
            <a:pPr>
              <a:buFont typeface="Wingdings" pitchFamily="-112" charset="2"/>
              <a:buChar char="§"/>
            </a:pPr>
            <a:r>
              <a:rPr lang="en-US" sz="1800" dirty="0" smtClean="0">
                <a:latin typeface="Verdana" pitchFamily="-112" charset="0"/>
              </a:rPr>
              <a:t>Quality Policy Management</a:t>
            </a:r>
          </a:p>
          <a:p>
            <a:pPr>
              <a:buFont typeface="Wingdings" pitchFamily="-112" charset="2"/>
              <a:buChar char="§"/>
            </a:pPr>
            <a:r>
              <a:rPr lang="en-US" sz="1800" dirty="0" smtClean="0">
                <a:latin typeface="Verdana" pitchFamily="-112" charset="0"/>
              </a:rPr>
              <a:t>Task Management </a:t>
            </a:r>
          </a:p>
          <a:p>
            <a:pPr>
              <a:buFont typeface="Wingdings" pitchFamily="-112" charset="2"/>
              <a:buChar char="§"/>
            </a:pPr>
            <a:r>
              <a:rPr lang="en-US" sz="1800" dirty="0" smtClean="0">
                <a:latin typeface="Verdana" pitchFamily="-112" charset="0"/>
              </a:rPr>
              <a:t>Code Analysis – Pattern Based</a:t>
            </a:r>
          </a:p>
          <a:p>
            <a:pPr>
              <a:buFont typeface="Wingdings" pitchFamily="-112" charset="2"/>
              <a:buChar char="§"/>
            </a:pPr>
            <a:r>
              <a:rPr lang="en-US" sz="1800" dirty="0" smtClean="0">
                <a:latin typeface="Verdana" pitchFamily="-112" charset="0"/>
              </a:rPr>
              <a:t>Code Analysis – Flow Based</a:t>
            </a:r>
          </a:p>
          <a:p>
            <a:pPr>
              <a:buFont typeface="Wingdings" pitchFamily="-112" charset="2"/>
              <a:buChar char="§"/>
            </a:pPr>
            <a:r>
              <a:rPr lang="en-US" sz="1800" dirty="0" smtClean="0">
                <a:latin typeface="Verdana" pitchFamily="-112" charset="0"/>
              </a:rPr>
              <a:t>Code Analysis - Metrics</a:t>
            </a:r>
          </a:p>
          <a:p>
            <a:pPr>
              <a:buFont typeface="Wingdings" pitchFamily="-112" charset="2"/>
              <a:buChar char="§"/>
            </a:pPr>
            <a:r>
              <a:rPr lang="en-US" sz="1800" dirty="0" smtClean="0">
                <a:latin typeface="Verdana" pitchFamily="-112" charset="0"/>
              </a:rPr>
              <a:t>Code Review</a:t>
            </a:r>
          </a:p>
          <a:p>
            <a:pPr>
              <a:buFont typeface="Wingdings" pitchFamily="-112" charset="2"/>
              <a:buChar char="§"/>
            </a:pPr>
            <a:r>
              <a:rPr lang="en-US" sz="1800" dirty="0" smtClean="0">
                <a:latin typeface="Verdana" pitchFamily="-112" charset="0"/>
              </a:rPr>
              <a:t>Unit Testing Framework</a:t>
            </a:r>
          </a:p>
          <a:p>
            <a:pPr>
              <a:buFont typeface="Wingdings" pitchFamily="-112" charset="2"/>
              <a:buChar char="§"/>
            </a:pPr>
            <a:r>
              <a:rPr lang="en-US" sz="1800" dirty="0" smtClean="0">
                <a:latin typeface="Verdana" pitchFamily="-112" charset="0"/>
              </a:rPr>
              <a:t>Memory Error Detection</a:t>
            </a:r>
          </a:p>
          <a:p>
            <a:pPr>
              <a:buFont typeface="Wingdings" pitchFamily="-112" charset="2"/>
              <a:buChar char="§"/>
            </a:pPr>
            <a:r>
              <a:rPr lang="en-US" sz="1800" dirty="0" smtClean="0">
                <a:latin typeface="Verdana" pitchFamily="-112" charset="0"/>
              </a:rPr>
              <a:t>Runtime Analysis</a:t>
            </a:r>
          </a:p>
          <a:p>
            <a:pPr>
              <a:buFont typeface="Wingdings" pitchFamily="-112" charset="2"/>
              <a:buChar char="§"/>
            </a:pPr>
            <a:r>
              <a:rPr lang="en-US" sz="1800" dirty="0" smtClean="0">
                <a:latin typeface="Verdana" pitchFamily="-112" charset="0"/>
              </a:rPr>
              <a:t>Message/Protocol Testing</a:t>
            </a:r>
          </a:p>
          <a:p>
            <a:pPr>
              <a:buFont typeface="Wingdings" pitchFamily="-112" charset="2"/>
              <a:buChar char="§"/>
            </a:pPr>
            <a:r>
              <a:rPr lang="en-US" sz="1800" dirty="0" smtClean="0">
                <a:latin typeface="Verdana" pitchFamily="-112" charset="0"/>
              </a:rPr>
              <a:t>Application Behavior Emulation</a:t>
            </a:r>
          </a:p>
          <a:p>
            <a:pPr>
              <a:buFont typeface="Wingdings" pitchFamily="-112" charset="2"/>
              <a:buChar char="§"/>
            </a:pPr>
            <a:r>
              <a:rPr lang="en-US" sz="1800" dirty="0" smtClean="0">
                <a:latin typeface="Verdana" pitchFamily="-112" charset="0"/>
              </a:rPr>
              <a:t>Functional Testing</a:t>
            </a:r>
          </a:p>
          <a:p>
            <a:pPr>
              <a:buFont typeface="Wingdings" pitchFamily="-112" charset="2"/>
              <a:buChar char="§"/>
            </a:pPr>
            <a:r>
              <a:rPr lang="en-US" sz="1800" dirty="0" smtClean="0">
                <a:latin typeface="Verdana" pitchFamily="-112" charset="0"/>
              </a:rPr>
              <a:t>Load Testing</a:t>
            </a:r>
          </a:p>
          <a:p>
            <a:endParaRPr lang="en-US" sz="1800" dirty="0"/>
          </a:p>
        </p:txBody>
      </p:sp>
      <p:sp>
        <p:nvSpPr>
          <p:cNvPr id="4" name="Footer Placeholder 3"/>
          <p:cNvSpPr>
            <a:spLocks noGrp="1"/>
          </p:cNvSpPr>
          <p:nvPr>
            <p:ph type="ftr" sz="quarter" idx="10"/>
          </p:nvPr>
        </p:nvSpPr>
        <p:spPr/>
        <p:txBody>
          <a:bodyPr/>
          <a:lstStyle/>
          <a:p>
            <a:pPr>
              <a:defRPr/>
            </a:pPr>
            <a:r>
              <a:rPr lang="en-US" smtClean="0"/>
              <a:t>Parasoft Proprietary and Confidential</a:t>
            </a:r>
            <a:endParaRPr lang="en-US"/>
          </a:p>
        </p:txBody>
      </p:sp>
      <p:pic>
        <p:nvPicPr>
          <p:cNvPr id="5" name="Picture 4"/>
          <p:cNvPicPr>
            <a:picLocks noChangeAspect="1"/>
          </p:cNvPicPr>
          <p:nvPr/>
        </p:nvPicPr>
        <p:blipFill>
          <a:blip r:embed="rId3"/>
          <a:stretch>
            <a:fillRect/>
          </a:stretch>
        </p:blipFill>
        <p:spPr>
          <a:xfrm>
            <a:off x="4826000" y="1612900"/>
            <a:ext cx="3810000" cy="25654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Development Testing?</a:t>
            </a:r>
            <a:endParaRPr lang="en-US" dirty="0"/>
          </a:p>
        </p:txBody>
      </p:sp>
      <p:sp>
        <p:nvSpPr>
          <p:cNvPr id="3" name="Content Placeholder 2"/>
          <p:cNvSpPr>
            <a:spLocks noGrp="1"/>
          </p:cNvSpPr>
          <p:nvPr>
            <p:ph idx="1"/>
          </p:nvPr>
        </p:nvSpPr>
        <p:spPr/>
        <p:txBody>
          <a:bodyPr/>
          <a:lstStyle/>
          <a:p>
            <a:r>
              <a:rPr lang="en-US" kern="1200" dirty="0" smtClean="0"/>
              <a:t>What is it?</a:t>
            </a:r>
          </a:p>
          <a:p>
            <a:pPr lvl="1"/>
            <a:r>
              <a:rPr lang="en-US" kern="1200" dirty="0" smtClean="0"/>
              <a:t>Best practices</a:t>
            </a:r>
          </a:p>
          <a:p>
            <a:pPr lvl="1"/>
            <a:r>
              <a:rPr lang="en-US" kern="1200" dirty="0" smtClean="0"/>
              <a:t>Processes</a:t>
            </a:r>
          </a:p>
          <a:p>
            <a:pPr lvl="1"/>
            <a:r>
              <a:rPr lang="en-US" kern="1200" dirty="0" smtClean="0"/>
              <a:t>Infrastructure</a:t>
            </a:r>
          </a:p>
          <a:p>
            <a:pPr lvl="1"/>
            <a:r>
              <a:rPr lang="en-US" kern="1200" dirty="0" smtClean="0"/>
              <a:t>Desktop</a:t>
            </a:r>
          </a:p>
          <a:p>
            <a:pPr lvl="1"/>
            <a:r>
              <a:rPr lang="en-US" kern="1200" dirty="0" smtClean="0"/>
              <a:t>Policy and Business needs </a:t>
            </a:r>
          </a:p>
          <a:p>
            <a:pPr lvl="1"/>
            <a:endParaRPr lang="en-US" kern="1200" dirty="0" smtClean="0"/>
          </a:p>
          <a:p>
            <a:r>
              <a:rPr lang="en-US" kern="1200" dirty="0" smtClean="0"/>
              <a:t>What Development Testing is Not</a:t>
            </a:r>
          </a:p>
          <a:p>
            <a:pPr lvl="1"/>
            <a:r>
              <a:rPr lang="en-US" kern="1200" dirty="0" smtClean="0"/>
              <a:t>A replacement for QA</a:t>
            </a:r>
          </a:p>
          <a:p>
            <a:pPr lvl="1"/>
            <a:r>
              <a:rPr lang="en-US" kern="1200" dirty="0" smtClean="0"/>
              <a:t>Simply a shift of the test process</a:t>
            </a:r>
          </a:p>
          <a:p>
            <a:pPr lvl="1"/>
            <a:r>
              <a:rPr lang="en-US" kern="1200" dirty="0" smtClean="0"/>
              <a:t>A silver bullet</a:t>
            </a:r>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Aspects of Development Testing</a:t>
            </a:r>
            <a:endParaRPr lang="en-US" dirty="0"/>
          </a:p>
        </p:txBody>
      </p:sp>
      <p:sp>
        <p:nvSpPr>
          <p:cNvPr id="3" name="Content Placeholder 2"/>
          <p:cNvSpPr>
            <a:spLocks noGrp="1"/>
          </p:cNvSpPr>
          <p:nvPr>
            <p:ph idx="1"/>
          </p:nvPr>
        </p:nvSpPr>
        <p:spPr/>
        <p:txBody>
          <a:bodyPr/>
          <a:lstStyle/>
          <a:p>
            <a:r>
              <a:rPr lang="en-US" dirty="0" smtClean="0"/>
              <a:t>Development Best Practices in place</a:t>
            </a:r>
          </a:p>
          <a:p>
            <a:r>
              <a:rPr lang="en-US" dirty="0" smtClean="0"/>
              <a:t>Requirements</a:t>
            </a:r>
          </a:p>
          <a:p>
            <a:r>
              <a:rPr lang="en-US" dirty="0" smtClean="0"/>
              <a:t>Traceability / </a:t>
            </a:r>
            <a:r>
              <a:rPr lang="en-US" dirty="0" smtClean="0"/>
              <a:t>Compliance / Audit</a:t>
            </a:r>
            <a:endParaRPr lang="en-US" dirty="0" smtClean="0"/>
          </a:p>
          <a:p>
            <a:r>
              <a:rPr lang="en-US" dirty="0" smtClean="0"/>
              <a:t>Static Analysis</a:t>
            </a:r>
          </a:p>
          <a:p>
            <a:r>
              <a:rPr lang="en-US" dirty="0" smtClean="0"/>
              <a:t>Peer Review</a:t>
            </a:r>
          </a:p>
          <a:p>
            <a:r>
              <a:rPr lang="en-US" dirty="0" smtClean="0"/>
              <a:t>Unit Testing</a:t>
            </a:r>
          </a:p>
          <a:p>
            <a:r>
              <a:rPr lang="en-US" dirty="0" smtClean="0"/>
              <a:t>Source Control Integration</a:t>
            </a:r>
          </a:p>
          <a:p>
            <a:r>
              <a:rPr lang="en-US" dirty="0" smtClean="0"/>
              <a:t>Developer IDE Integration</a:t>
            </a:r>
          </a:p>
          <a:p>
            <a:r>
              <a:rPr lang="en-US" dirty="0" smtClean="0"/>
              <a:t>Automated / Continuous build</a:t>
            </a:r>
          </a:p>
          <a:p>
            <a:r>
              <a:rPr lang="en-US" dirty="0" smtClean="0"/>
              <a:t>Metrics</a:t>
            </a:r>
          </a:p>
          <a:p>
            <a:r>
              <a:rPr lang="en-US" dirty="0" smtClean="0"/>
              <a:t>Workflow</a:t>
            </a:r>
          </a:p>
          <a:p>
            <a:r>
              <a:rPr lang="en-US" dirty="0" smtClean="0"/>
              <a:t>Infrastructure</a:t>
            </a:r>
            <a:endParaRPr lang="en-US" dirty="0"/>
          </a:p>
        </p:txBody>
      </p:sp>
      <p:sp>
        <p:nvSpPr>
          <p:cNvPr id="4" name="Footer Placeholder 3"/>
          <p:cNvSpPr>
            <a:spLocks noGrp="1"/>
          </p:cNvSpPr>
          <p:nvPr>
            <p:ph type="ftr" sz="quarter" idx="10"/>
          </p:nvPr>
        </p:nvSpPr>
        <p:spPr/>
        <p:txBody>
          <a:bodyPr/>
          <a:lstStyle/>
          <a:p>
            <a:pPr>
              <a:defRPr/>
            </a:pPr>
            <a:r>
              <a:rPr lang="en-US" smtClean="0"/>
              <a:t>Parasoft Proprietary and Confidential</a:t>
            </a:r>
            <a:endParaRPr lang="en-US"/>
          </a:p>
        </p:txBody>
      </p:sp>
      <p:sp>
        <p:nvSpPr>
          <p:cNvPr id="5" name="Slide Number Placeholder 4"/>
          <p:cNvSpPr>
            <a:spLocks noGrp="1"/>
          </p:cNvSpPr>
          <p:nvPr>
            <p:ph type="sldNum" sz="quarter" idx="11"/>
          </p:nvPr>
        </p:nvSpPr>
        <p:spPr/>
        <p:txBody>
          <a:bodyPr/>
          <a:lstStyle/>
          <a:p>
            <a:fld id="{7F0A22B0-602B-CD45-9414-0479695D5082}" type="slidenum">
              <a:rPr lang="en-US" smtClean="0"/>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Isn’t QA Enough?</a:t>
            </a:r>
            <a:endParaRPr lang="en-US" dirty="0"/>
          </a:p>
        </p:txBody>
      </p:sp>
      <p:sp>
        <p:nvSpPr>
          <p:cNvPr id="3" name="Content Placeholder 2"/>
          <p:cNvSpPr>
            <a:spLocks noGrp="1"/>
          </p:cNvSpPr>
          <p:nvPr>
            <p:ph idx="1"/>
          </p:nvPr>
        </p:nvSpPr>
        <p:spPr/>
        <p:txBody>
          <a:bodyPr/>
          <a:lstStyle/>
          <a:p>
            <a:r>
              <a:rPr lang="en-US" dirty="0" smtClean="0"/>
              <a:t>Development Testing begins where QA Ends</a:t>
            </a:r>
          </a:p>
          <a:p>
            <a:pPr lvl="1"/>
            <a:r>
              <a:rPr lang="en-US" dirty="0" smtClean="0"/>
              <a:t>Or vice-versa</a:t>
            </a:r>
          </a:p>
          <a:p>
            <a:r>
              <a:rPr lang="en-US" dirty="0" smtClean="0"/>
              <a:t>Policy driven </a:t>
            </a:r>
          </a:p>
          <a:p>
            <a:r>
              <a:rPr lang="en-US" dirty="0" smtClean="0"/>
              <a:t>Process oriented</a:t>
            </a:r>
          </a:p>
          <a:p>
            <a:r>
              <a:rPr lang="en-US" dirty="0" smtClean="0"/>
              <a:t>Engineering </a:t>
            </a:r>
            <a:r>
              <a:rPr lang="en-US" dirty="0" smtClean="0"/>
              <a:t>focused</a:t>
            </a:r>
          </a:p>
          <a:p>
            <a:r>
              <a:rPr lang="en-US" dirty="0" smtClean="0"/>
              <a:t>Focus on Prevention</a:t>
            </a:r>
            <a:endParaRPr lang="en-US" dirty="0"/>
          </a:p>
        </p:txBody>
      </p:sp>
      <p:sp>
        <p:nvSpPr>
          <p:cNvPr id="4" name="Footer Placeholder 3"/>
          <p:cNvSpPr>
            <a:spLocks noGrp="1"/>
          </p:cNvSpPr>
          <p:nvPr>
            <p:ph type="ftr" sz="quarter" idx="10"/>
          </p:nvPr>
        </p:nvSpPr>
        <p:spPr/>
        <p:txBody>
          <a:bodyPr/>
          <a:lstStyle/>
          <a:p>
            <a:pPr>
              <a:defRPr/>
            </a:pPr>
            <a:r>
              <a:rPr lang="en-US" smtClean="0"/>
              <a:t>Parasoft Proprietary and Confidential</a:t>
            </a:r>
            <a:endParaRPr lang="en-US"/>
          </a:p>
        </p:txBody>
      </p:sp>
      <p:sp>
        <p:nvSpPr>
          <p:cNvPr id="5" name="Slide Number Placeholder 4"/>
          <p:cNvSpPr>
            <a:spLocks noGrp="1"/>
          </p:cNvSpPr>
          <p:nvPr>
            <p:ph type="sldNum" sz="quarter" idx="11"/>
          </p:nvPr>
        </p:nvSpPr>
        <p:spPr/>
        <p:txBody>
          <a:bodyPr/>
          <a:lstStyle/>
          <a:p>
            <a:fld id="{7F0A22B0-602B-CD45-9414-0479695D5082}" type="slidenum">
              <a:rPr lang="en-US" smtClean="0"/>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33538" name="Rectangle 1026"/>
          <p:cNvSpPr>
            <a:spLocks noGrp="1" noChangeArrowheads="1"/>
          </p:cNvSpPr>
          <p:nvPr>
            <p:ph type="title"/>
          </p:nvPr>
        </p:nvSpPr>
        <p:spPr/>
        <p:txBody>
          <a:bodyPr/>
          <a:lstStyle/>
          <a:p>
            <a:r>
              <a:rPr lang="en-US">
                <a:solidFill>
                  <a:schemeClr val="tx1"/>
                </a:solidFill>
                <a:latin typeface="Arial" pitchFamily="-107" charset="0"/>
              </a:rPr>
              <a:t>Why Prevention? The Cost of Errors</a:t>
            </a:r>
          </a:p>
        </p:txBody>
      </p:sp>
      <p:pic>
        <p:nvPicPr>
          <p:cNvPr id="833539" name="Picture 1027" descr="DefectCosts"/>
          <p:cNvPicPr>
            <a:picLocks noChangeAspect="1" noChangeArrowheads="1"/>
          </p:cNvPicPr>
          <p:nvPr/>
        </p:nvPicPr>
        <p:blipFill>
          <a:blip r:embed="rId3"/>
          <a:srcRect/>
          <a:stretch>
            <a:fillRect/>
          </a:stretch>
        </p:blipFill>
        <p:spPr bwMode="auto">
          <a:xfrm>
            <a:off x="1011238" y="1835150"/>
            <a:ext cx="7275512" cy="3949700"/>
          </a:xfrm>
          <a:prstGeom prst="rect">
            <a:avLst/>
          </a:prstGeom>
          <a:noFill/>
        </p:spPr>
      </p:pic>
      <p:sp>
        <p:nvSpPr>
          <p:cNvPr id="833546" name="Freeform 1034"/>
          <p:cNvSpPr>
            <a:spLocks/>
          </p:cNvSpPr>
          <p:nvPr/>
        </p:nvSpPr>
        <p:spPr bwMode="auto">
          <a:xfrm>
            <a:off x="1266825" y="4943475"/>
            <a:ext cx="1600200" cy="57150"/>
          </a:xfrm>
          <a:custGeom>
            <a:avLst/>
            <a:gdLst/>
            <a:ahLst/>
            <a:cxnLst>
              <a:cxn ang="0">
                <a:pos x="1008" y="0"/>
              </a:cxn>
              <a:cxn ang="0">
                <a:pos x="444" y="30"/>
              </a:cxn>
              <a:cxn ang="0">
                <a:pos x="0" y="36"/>
              </a:cxn>
            </a:cxnLst>
            <a:rect l="0" t="0" r="r" b="b"/>
            <a:pathLst>
              <a:path w="1008" h="36">
                <a:moveTo>
                  <a:pt x="1008" y="0"/>
                </a:moveTo>
                <a:cubicBezTo>
                  <a:pt x="810" y="12"/>
                  <a:pt x="612" y="24"/>
                  <a:pt x="444" y="30"/>
                </a:cubicBezTo>
                <a:cubicBezTo>
                  <a:pt x="276" y="36"/>
                  <a:pt x="74" y="35"/>
                  <a:pt x="0" y="36"/>
                </a:cubicBezTo>
              </a:path>
            </a:pathLst>
          </a:custGeom>
          <a:noFill/>
          <a:ln w="38100" cap="flat" cmpd="sng">
            <a:solidFill>
              <a:srgbClr val="CC0000"/>
            </a:solidFill>
            <a:prstDash val="solid"/>
            <a:round/>
            <a:headEnd type="none" w="med" len="med"/>
            <a:tailEnd type="none" w="med" len="med"/>
          </a:ln>
          <a:effectLst/>
        </p:spPr>
        <p:txBody>
          <a:bodyPr>
            <a:prstTxWarp prst="textNoShape">
              <a:avLst/>
            </a:prstTxWarp>
          </a:bodyPr>
          <a:lstStyle/>
          <a:p>
            <a:endParaRPr lang="en-US"/>
          </a:p>
        </p:txBody>
      </p:sp>
      <p:sp>
        <p:nvSpPr>
          <p:cNvPr id="833547" name="Line 1035"/>
          <p:cNvSpPr>
            <a:spLocks noChangeShapeType="1"/>
          </p:cNvSpPr>
          <p:nvPr/>
        </p:nvSpPr>
        <p:spPr bwMode="auto">
          <a:xfrm flipV="1">
            <a:off x="5705475" y="3810000"/>
            <a:ext cx="104775" cy="133350"/>
          </a:xfrm>
          <a:prstGeom prst="line">
            <a:avLst/>
          </a:prstGeom>
          <a:noFill/>
          <a:ln w="38100">
            <a:solidFill>
              <a:srgbClr val="CC0000"/>
            </a:solidFill>
            <a:round/>
            <a:headEnd/>
            <a:tailEnd/>
          </a:ln>
          <a:effectLst/>
        </p:spPr>
        <p:txBody>
          <a:bodyPr>
            <a:prstTxWarp prst="textNoShape">
              <a:avLst/>
            </a:prstTxWarp>
          </a:bodyPr>
          <a:lstStyle/>
          <a:p>
            <a:endParaRPr lang="en-US"/>
          </a:p>
        </p:txBody>
      </p:sp>
      <p:sp>
        <p:nvSpPr>
          <p:cNvPr id="833548" name="Freeform 1036"/>
          <p:cNvSpPr>
            <a:spLocks/>
          </p:cNvSpPr>
          <p:nvPr/>
        </p:nvSpPr>
        <p:spPr bwMode="auto">
          <a:xfrm>
            <a:off x="2590800" y="4695825"/>
            <a:ext cx="200025" cy="200025"/>
          </a:xfrm>
          <a:custGeom>
            <a:avLst/>
            <a:gdLst/>
            <a:ahLst/>
            <a:cxnLst>
              <a:cxn ang="0">
                <a:pos x="0" y="0"/>
              </a:cxn>
              <a:cxn ang="0">
                <a:pos x="54" y="78"/>
              </a:cxn>
              <a:cxn ang="0">
                <a:pos x="126" y="126"/>
              </a:cxn>
            </a:cxnLst>
            <a:rect l="0" t="0" r="r" b="b"/>
            <a:pathLst>
              <a:path w="126" h="126">
                <a:moveTo>
                  <a:pt x="0" y="0"/>
                </a:moveTo>
                <a:cubicBezTo>
                  <a:pt x="8" y="9"/>
                  <a:pt x="33" y="57"/>
                  <a:pt x="54" y="78"/>
                </a:cubicBezTo>
                <a:cubicBezTo>
                  <a:pt x="75" y="99"/>
                  <a:pt x="111" y="116"/>
                  <a:pt x="126" y="126"/>
                </a:cubicBezTo>
              </a:path>
            </a:pathLst>
          </a:custGeom>
          <a:noFill/>
          <a:ln w="38100" cap="flat" cmpd="sng">
            <a:solidFill>
              <a:srgbClr val="66FFFF"/>
            </a:solidFill>
            <a:prstDash val="solid"/>
            <a:round/>
            <a:headEnd type="none" w="med" len="med"/>
            <a:tailEnd type="none" w="med" len="med"/>
          </a:ln>
          <a:effectLst/>
        </p:spPr>
        <p:txBody>
          <a:bodyPr>
            <a:prstTxWarp prst="textNoShape">
              <a:avLst/>
            </a:prstTxWarp>
          </a:bodyPr>
          <a:lstStyle/>
          <a:p>
            <a:endParaRPr lang="en-US"/>
          </a:p>
        </p:txBody>
      </p:sp>
      <p:sp>
        <p:nvSpPr>
          <p:cNvPr id="833549" name="Freeform 1037"/>
          <p:cNvSpPr>
            <a:spLocks/>
          </p:cNvSpPr>
          <p:nvPr/>
        </p:nvSpPr>
        <p:spPr bwMode="auto">
          <a:xfrm>
            <a:off x="5772150" y="4678363"/>
            <a:ext cx="209550" cy="55562"/>
          </a:xfrm>
          <a:custGeom>
            <a:avLst/>
            <a:gdLst/>
            <a:ahLst/>
            <a:cxnLst>
              <a:cxn ang="0">
                <a:pos x="0" y="5"/>
              </a:cxn>
              <a:cxn ang="0">
                <a:pos x="60" y="5"/>
              </a:cxn>
              <a:cxn ang="0">
                <a:pos x="132" y="35"/>
              </a:cxn>
            </a:cxnLst>
            <a:rect l="0" t="0" r="r" b="b"/>
            <a:pathLst>
              <a:path w="132" h="35">
                <a:moveTo>
                  <a:pt x="0" y="5"/>
                </a:moveTo>
                <a:cubicBezTo>
                  <a:pt x="19" y="2"/>
                  <a:pt x="38" y="0"/>
                  <a:pt x="60" y="5"/>
                </a:cubicBezTo>
                <a:cubicBezTo>
                  <a:pt x="82" y="10"/>
                  <a:pt x="107" y="22"/>
                  <a:pt x="132" y="35"/>
                </a:cubicBezTo>
              </a:path>
            </a:pathLst>
          </a:custGeom>
          <a:noFill/>
          <a:ln w="38100" cap="flat" cmpd="sng">
            <a:solidFill>
              <a:srgbClr val="66FFFF"/>
            </a:solidFill>
            <a:prstDash val="solid"/>
            <a:round/>
            <a:headEnd type="none" w="med" len="med"/>
            <a:tailEnd type="none" w="med" len="med"/>
          </a:ln>
          <a:effectLst/>
        </p:spPr>
        <p:txBody>
          <a:bodyPr>
            <a:prstTxWarp prst="textNoShape">
              <a:avLst/>
            </a:prstTxWarp>
          </a:bodyPr>
          <a:lstStyle/>
          <a:p>
            <a:endParaRPr lang="en-US"/>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35586" name="Rectangle 2"/>
          <p:cNvSpPr>
            <a:spLocks noGrp="1" noChangeArrowheads="1"/>
          </p:cNvSpPr>
          <p:nvPr>
            <p:ph type="title"/>
          </p:nvPr>
        </p:nvSpPr>
        <p:spPr/>
        <p:txBody>
          <a:bodyPr/>
          <a:lstStyle/>
          <a:p>
            <a:r>
              <a:rPr lang="en-US">
                <a:solidFill>
                  <a:schemeClr val="tx1"/>
                </a:solidFill>
                <a:latin typeface="Arial" pitchFamily="-107" charset="0"/>
              </a:rPr>
              <a:t>Why Prevention? The Cost of Errors</a:t>
            </a:r>
          </a:p>
        </p:txBody>
      </p:sp>
      <p:pic>
        <p:nvPicPr>
          <p:cNvPr id="835587" name="Picture 3" descr="DefectCosts"/>
          <p:cNvPicPr>
            <a:picLocks noChangeAspect="1" noChangeArrowheads="1"/>
          </p:cNvPicPr>
          <p:nvPr/>
        </p:nvPicPr>
        <p:blipFill>
          <a:blip r:embed="rId3"/>
          <a:srcRect/>
          <a:stretch>
            <a:fillRect/>
          </a:stretch>
        </p:blipFill>
        <p:spPr bwMode="auto">
          <a:xfrm>
            <a:off x="1011238" y="1835150"/>
            <a:ext cx="7275512" cy="3949700"/>
          </a:xfrm>
          <a:prstGeom prst="rect">
            <a:avLst/>
          </a:prstGeom>
          <a:noFill/>
        </p:spPr>
      </p:pic>
      <p:grpSp>
        <p:nvGrpSpPr>
          <p:cNvPr id="2" name="Group 4"/>
          <p:cNvGrpSpPr>
            <a:grpSpLocks/>
          </p:cNvGrpSpPr>
          <p:nvPr/>
        </p:nvGrpSpPr>
        <p:grpSpPr bwMode="auto">
          <a:xfrm>
            <a:off x="1244600" y="3243263"/>
            <a:ext cx="5588000" cy="1735137"/>
            <a:chOff x="784" y="2043"/>
            <a:chExt cx="3520" cy="1093"/>
          </a:xfrm>
        </p:grpSpPr>
        <p:sp>
          <p:nvSpPr>
            <p:cNvPr id="835589" name="Freeform 5"/>
            <p:cNvSpPr>
              <a:spLocks/>
            </p:cNvSpPr>
            <p:nvPr/>
          </p:nvSpPr>
          <p:spPr bwMode="auto">
            <a:xfrm>
              <a:off x="808" y="2400"/>
              <a:ext cx="3464" cy="736"/>
            </a:xfrm>
            <a:custGeom>
              <a:avLst/>
              <a:gdLst/>
              <a:ahLst/>
              <a:cxnLst>
                <a:cxn ang="0">
                  <a:pos x="0" y="736"/>
                </a:cxn>
                <a:cxn ang="0">
                  <a:pos x="776" y="690"/>
                </a:cxn>
                <a:cxn ang="0">
                  <a:pos x="914" y="540"/>
                </a:cxn>
                <a:cxn ang="0">
                  <a:pos x="1000" y="360"/>
                </a:cxn>
                <a:cxn ang="0">
                  <a:pos x="1440" y="328"/>
                </a:cxn>
                <a:cxn ang="0">
                  <a:pos x="1584" y="128"/>
                </a:cxn>
                <a:cxn ang="0">
                  <a:pos x="2208" y="120"/>
                </a:cxn>
                <a:cxn ang="0">
                  <a:pos x="2402" y="30"/>
                </a:cxn>
                <a:cxn ang="0">
                  <a:pos x="2834" y="66"/>
                </a:cxn>
                <a:cxn ang="0">
                  <a:pos x="2864" y="426"/>
                </a:cxn>
                <a:cxn ang="0">
                  <a:pos x="2942" y="540"/>
                </a:cxn>
                <a:cxn ang="0">
                  <a:pos x="3464" y="558"/>
                </a:cxn>
              </a:cxnLst>
              <a:rect l="0" t="0" r="r" b="b"/>
              <a:pathLst>
                <a:path w="3464" h="736">
                  <a:moveTo>
                    <a:pt x="0" y="736"/>
                  </a:moveTo>
                  <a:cubicBezTo>
                    <a:pt x="129" y="728"/>
                    <a:pt x="624" y="723"/>
                    <a:pt x="776" y="690"/>
                  </a:cubicBezTo>
                  <a:cubicBezTo>
                    <a:pt x="928" y="657"/>
                    <a:pt x="877" y="595"/>
                    <a:pt x="914" y="540"/>
                  </a:cubicBezTo>
                  <a:cubicBezTo>
                    <a:pt x="951" y="485"/>
                    <a:pt x="912" y="395"/>
                    <a:pt x="1000" y="360"/>
                  </a:cubicBezTo>
                  <a:cubicBezTo>
                    <a:pt x="1088" y="325"/>
                    <a:pt x="1343" y="367"/>
                    <a:pt x="1440" y="328"/>
                  </a:cubicBezTo>
                  <a:cubicBezTo>
                    <a:pt x="1537" y="289"/>
                    <a:pt x="1456" y="163"/>
                    <a:pt x="1584" y="128"/>
                  </a:cubicBezTo>
                  <a:cubicBezTo>
                    <a:pt x="1712" y="93"/>
                    <a:pt x="2072" y="136"/>
                    <a:pt x="2208" y="120"/>
                  </a:cubicBezTo>
                  <a:cubicBezTo>
                    <a:pt x="2344" y="104"/>
                    <a:pt x="2298" y="39"/>
                    <a:pt x="2402" y="30"/>
                  </a:cubicBezTo>
                  <a:cubicBezTo>
                    <a:pt x="2506" y="21"/>
                    <a:pt x="2757" y="0"/>
                    <a:pt x="2834" y="66"/>
                  </a:cubicBezTo>
                  <a:cubicBezTo>
                    <a:pt x="2911" y="132"/>
                    <a:pt x="2846" y="347"/>
                    <a:pt x="2864" y="426"/>
                  </a:cubicBezTo>
                  <a:cubicBezTo>
                    <a:pt x="2882" y="505"/>
                    <a:pt x="2842" y="518"/>
                    <a:pt x="2942" y="540"/>
                  </a:cubicBezTo>
                  <a:cubicBezTo>
                    <a:pt x="3042" y="562"/>
                    <a:pt x="3355" y="554"/>
                    <a:pt x="3464" y="558"/>
                  </a:cubicBezTo>
                </a:path>
              </a:pathLst>
            </a:custGeom>
            <a:noFill/>
            <a:ln w="76200" cap="flat" cmpd="sng">
              <a:solidFill>
                <a:schemeClr val="bg1"/>
              </a:solidFill>
              <a:prstDash val="solid"/>
              <a:round/>
              <a:headEnd type="none" w="med" len="med"/>
              <a:tailEnd type="none" w="med" len="med"/>
            </a:ln>
            <a:effectLst/>
          </p:spPr>
          <p:txBody>
            <a:bodyPr>
              <a:prstTxWarp prst="textNoShape">
                <a:avLst/>
              </a:prstTxWarp>
            </a:bodyPr>
            <a:lstStyle/>
            <a:p>
              <a:endParaRPr lang="en-US"/>
            </a:p>
          </p:txBody>
        </p:sp>
        <p:sp>
          <p:nvSpPr>
            <p:cNvPr id="835590" name="Freeform 6"/>
            <p:cNvSpPr>
              <a:spLocks/>
            </p:cNvSpPr>
            <p:nvPr/>
          </p:nvSpPr>
          <p:spPr bwMode="auto">
            <a:xfrm>
              <a:off x="784" y="2043"/>
              <a:ext cx="3520" cy="1069"/>
            </a:xfrm>
            <a:custGeom>
              <a:avLst/>
              <a:gdLst/>
              <a:ahLst/>
              <a:cxnLst>
                <a:cxn ang="0">
                  <a:pos x="0" y="29"/>
                </a:cxn>
                <a:cxn ang="0">
                  <a:pos x="680" y="101"/>
                </a:cxn>
                <a:cxn ang="0">
                  <a:pos x="992" y="637"/>
                </a:cxn>
                <a:cxn ang="0">
                  <a:pos x="1936" y="693"/>
                </a:cxn>
                <a:cxn ang="0">
                  <a:pos x="2400" y="949"/>
                </a:cxn>
                <a:cxn ang="0">
                  <a:pos x="2936" y="981"/>
                </a:cxn>
                <a:cxn ang="0">
                  <a:pos x="3520" y="1069"/>
                </a:cxn>
              </a:cxnLst>
              <a:rect l="0" t="0" r="r" b="b"/>
              <a:pathLst>
                <a:path w="3520" h="1069">
                  <a:moveTo>
                    <a:pt x="0" y="29"/>
                  </a:moveTo>
                  <a:cubicBezTo>
                    <a:pt x="113" y="41"/>
                    <a:pt x="515" y="0"/>
                    <a:pt x="680" y="101"/>
                  </a:cubicBezTo>
                  <a:cubicBezTo>
                    <a:pt x="845" y="202"/>
                    <a:pt x="783" y="538"/>
                    <a:pt x="992" y="637"/>
                  </a:cubicBezTo>
                  <a:cubicBezTo>
                    <a:pt x="1201" y="736"/>
                    <a:pt x="1701" y="641"/>
                    <a:pt x="1936" y="693"/>
                  </a:cubicBezTo>
                  <a:cubicBezTo>
                    <a:pt x="2171" y="745"/>
                    <a:pt x="2233" y="901"/>
                    <a:pt x="2400" y="949"/>
                  </a:cubicBezTo>
                  <a:cubicBezTo>
                    <a:pt x="2567" y="997"/>
                    <a:pt x="2749" y="961"/>
                    <a:pt x="2936" y="981"/>
                  </a:cubicBezTo>
                  <a:cubicBezTo>
                    <a:pt x="3123" y="1001"/>
                    <a:pt x="3398" y="1051"/>
                    <a:pt x="3520" y="1069"/>
                  </a:cubicBezTo>
                </a:path>
              </a:pathLst>
            </a:custGeom>
            <a:noFill/>
            <a:ln w="38100" cap="flat" cmpd="sng">
              <a:solidFill>
                <a:srgbClr val="FFCC00"/>
              </a:solidFill>
              <a:prstDash val="solid"/>
              <a:round/>
              <a:headEnd type="none" w="med" len="med"/>
              <a:tailEnd type="none" w="med" len="med"/>
            </a:ln>
            <a:effectLst/>
          </p:spPr>
          <p:txBody>
            <a:bodyPr>
              <a:prstTxWarp prst="textNoShape">
                <a:avLst/>
              </a:prstTxWarp>
            </a:bodyPr>
            <a:lstStyle/>
            <a:p>
              <a:endParaRPr lang="en-US"/>
            </a:p>
          </p:txBody>
        </p:sp>
      </p:grpSp>
      <p:sp>
        <p:nvSpPr>
          <p:cNvPr id="835591" name="Freeform 7"/>
          <p:cNvSpPr>
            <a:spLocks/>
          </p:cNvSpPr>
          <p:nvPr/>
        </p:nvSpPr>
        <p:spPr bwMode="auto">
          <a:xfrm>
            <a:off x="1266825" y="4943475"/>
            <a:ext cx="1600200" cy="57150"/>
          </a:xfrm>
          <a:custGeom>
            <a:avLst/>
            <a:gdLst/>
            <a:ahLst/>
            <a:cxnLst>
              <a:cxn ang="0">
                <a:pos x="1008" y="0"/>
              </a:cxn>
              <a:cxn ang="0">
                <a:pos x="444" y="30"/>
              </a:cxn>
              <a:cxn ang="0">
                <a:pos x="0" y="36"/>
              </a:cxn>
            </a:cxnLst>
            <a:rect l="0" t="0" r="r" b="b"/>
            <a:pathLst>
              <a:path w="1008" h="36">
                <a:moveTo>
                  <a:pt x="1008" y="0"/>
                </a:moveTo>
                <a:cubicBezTo>
                  <a:pt x="810" y="12"/>
                  <a:pt x="612" y="24"/>
                  <a:pt x="444" y="30"/>
                </a:cubicBezTo>
                <a:cubicBezTo>
                  <a:pt x="276" y="36"/>
                  <a:pt x="74" y="35"/>
                  <a:pt x="0" y="36"/>
                </a:cubicBezTo>
              </a:path>
            </a:pathLst>
          </a:custGeom>
          <a:noFill/>
          <a:ln w="38100" cap="flat" cmpd="sng">
            <a:solidFill>
              <a:srgbClr val="CC0000"/>
            </a:solidFill>
            <a:prstDash val="solid"/>
            <a:round/>
            <a:headEnd type="none" w="med" len="med"/>
            <a:tailEnd type="none" w="med" len="med"/>
          </a:ln>
          <a:effectLst/>
        </p:spPr>
        <p:txBody>
          <a:bodyPr>
            <a:prstTxWarp prst="textNoShape">
              <a:avLst/>
            </a:prstTxWarp>
          </a:bodyPr>
          <a:lstStyle/>
          <a:p>
            <a:endParaRPr lang="en-US"/>
          </a:p>
        </p:txBody>
      </p:sp>
      <p:sp>
        <p:nvSpPr>
          <p:cNvPr id="835592" name="Line 8"/>
          <p:cNvSpPr>
            <a:spLocks noChangeShapeType="1"/>
          </p:cNvSpPr>
          <p:nvPr/>
        </p:nvSpPr>
        <p:spPr bwMode="auto">
          <a:xfrm flipV="1">
            <a:off x="5705475" y="3810000"/>
            <a:ext cx="104775" cy="133350"/>
          </a:xfrm>
          <a:prstGeom prst="line">
            <a:avLst/>
          </a:prstGeom>
          <a:noFill/>
          <a:ln w="38100">
            <a:solidFill>
              <a:srgbClr val="CC0000"/>
            </a:solidFill>
            <a:round/>
            <a:headEnd/>
            <a:tailEnd/>
          </a:ln>
          <a:effectLst/>
        </p:spPr>
        <p:txBody>
          <a:bodyPr>
            <a:prstTxWarp prst="textNoShape">
              <a:avLst/>
            </a:prstTxWarp>
          </a:bodyPr>
          <a:lstStyle/>
          <a:p>
            <a:endParaRPr lang="en-US"/>
          </a:p>
        </p:txBody>
      </p:sp>
      <p:sp>
        <p:nvSpPr>
          <p:cNvPr id="835593" name="Freeform 9"/>
          <p:cNvSpPr>
            <a:spLocks/>
          </p:cNvSpPr>
          <p:nvPr/>
        </p:nvSpPr>
        <p:spPr bwMode="auto">
          <a:xfrm>
            <a:off x="2590800" y="4695825"/>
            <a:ext cx="200025" cy="200025"/>
          </a:xfrm>
          <a:custGeom>
            <a:avLst/>
            <a:gdLst/>
            <a:ahLst/>
            <a:cxnLst>
              <a:cxn ang="0">
                <a:pos x="0" y="0"/>
              </a:cxn>
              <a:cxn ang="0">
                <a:pos x="54" y="78"/>
              </a:cxn>
              <a:cxn ang="0">
                <a:pos x="126" y="126"/>
              </a:cxn>
            </a:cxnLst>
            <a:rect l="0" t="0" r="r" b="b"/>
            <a:pathLst>
              <a:path w="126" h="126">
                <a:moveTo>
                  <a:pt x="0" y="0"/>
                </a:moveTo>
                <a:cubicBezTo>
                  <a:pt x="8" y="9"/>
                  <a:pt x="33" y="57"/>
                  <a:pt x="54" y="78"/>
                </a:cubicBezTo>
                <a:cubicBezTo>
                  <a:pt x="75" y="99"/>
                  <a:pt x="111" y="116"/>
                  <a:pt x="126" y="126"/>
                </a:cubicBezTo>
              </a:path>
            </a:pathLst>
          </a:custGeom>
          <a:noFill/>
          <a:ln w="38100" cap="flat" cmpd="sng">
            <a:solidFill>
              <a:srgbClr val="66FFFF"/>
            </a:solidFill>
            <a:prstDash val="solid"/>
            <a:round/>
            <a:headEnd type="none" w="med" len="med"/>
            <a:tailEnd type="none" w="med" len="med"/>
          </a:ln>
          <a:effectLst/>
        </p:spPr>
        <p:txBody>
          <a:bodyPr>
            <a:prstTxWarp prst="textNoShape">
              <a:avLst/>
            </a:prstTxWarp>
          </a:bodyPr>
          <a:lstStyle/>
          <a:p>
            <a:endParaRPr lang="en-US"/>
          </a:p>
        </p:txBody>
      </p:sp>
      <p:sp>
        <p:nvSpPr>
          <p:cNvPr id="835594" name="Freeform 10"/>
          <p:cNvSpPr>
            <a:spLocks/>
          </p:cNvSpPr>
          <p:nvPr/>
        </p:nvSpPr>
        <p:spPr bwMode="auto">
          <a:xfrm>
            <a:off x="5772150" y="4678363"/>
            <a:ext cx="209550" cy="55562"/>
          </a:xfrm>
          <a:custGeom>
            <a:avLst/>
            <a:gdLst/>
            <a:ahLst/>
            <a:cxnLst>
              <a:cxn ang="0">
                <a:pos x="0" y="5"/>
              </a:cxn>
              <a:cxn ang="0">
                <a:pos x="60" y="5"/>
              </a:cxn>
              <a:cxn ang="0">
                <a:pos x="132" y="35"/>
              </a:cxn>
            </a:cxnLst>
            <a:rect l="0" t="0" r="r" b="b"/>
            <a:pathLst>
              <a:path w="132" h="35">
                <a:moveTo>
                  <a:pt x="0" y="5"/>
                </a:moveTo>
                <a:cubicBezTo>
                  <a:pt x="19" y="2"/>
                  <a:pt x="38" y="0"/>
                  <a:pt x="60" y="5"/>
                </a:cubicBezTo>
                <a:cubicBezTo>
                  <a:pt x="82" y="10"/>
                  <a:pt x="107" y="22"/>
                  <a:pt x="132" y="35"/>
                </a:cubicBezTo>
              </a:path>
            </a:pathLst>
          </a:custGeom>
          <a:noFill/>
          <a:ln w="38100" cap="flat" cmpd="sng">
            <a:solidFill>
              <a:srgbClr val="66FFFF"/>
            </a:solidFill>
            <a:prstDash val="solid"/>
            <a:round/>
            <a:headEnd type="none" w="med" len="med"/>
            <a:tailEnd type="none" w="med" len="med"/>
          </a:ln>
          <a:effectLst/>
        </p:spPr>
        <p:txBody>
          <a:bodyPr>
            <a:prstTxWarp prst="textNoShape">
              <a:avLst/>
            </a:prstTxWarp>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PT_2012_25Anniversary_BLUE">
  <a:themeElements>
    <a:clrScheme name="PS_template_2008_J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S_template_2008_J1">
      <a:majorFont>
        <a:latin typeface="Verdana"/>
        <a:ea typeface=""/>
        <a:cs typeface=""/>
      </a:majorFont>
      <a:minorFont>
        <a:latin typeface="Verdana"/>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S_template_2008_J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S_template_2008_J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S_template_2008_J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S_template_2008_J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S_template_2008_J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S_template_2008_J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S_template_2008_J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S_template_2008_J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S_template_2008_J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S_template_2008_J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S_template_2008_J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S_template_2008_J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yw pakiet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yw pakiet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PPT_2012_25Anniversary_BLUE.pot</Template>
  <TotalTime>18973</TotalTime>
  <Words>2980</Words>
  <Application>Microsoft Macintosh PowerPoint</Application>
  <PresentationFormat>On-screen Show (4:3)</PresentationFormat>
  <Paragraphs>349</Paragraphs>
  <Slides>24</Slides>
  <Notes>21</Notes>
  <HiddenSlides>0</HiddenSlides>
  <MMClips>0</MMClips>
  <ScaleCrop>false</ScaleCrop>
  <HeadingPairs>
    <vt:vector size="4" baseType="variant">
      <vt:variant>
        <vt:lpstr>Design Template</vt:lpstr>
      </vt:variant>
      <vt:variant>
        <vt:i4>1</vt:i4>
      </vt:variant>
      <vt:variant>
        <vt:lpstr>Slide Titles</vt:lpstr>
      </vt:variant>
      <vt:variant>
        <vt:i4>24</vt:i4>
      </vt:variant>
    </vt:vector>
  </HeadingPairs>
  <TitlesOfParts>
    <vt:vector size="25" baseType="lpstr">
      <vt:lpstr>PPT_2012_25Anniversary_BLUE</vt:lpstr>
      <vt:lpstr>Development Testing – Is It Worth It?</vt:lpstr>
      <vt:lpstr>GoToWebinar Housekeeping</vt:lpstr>
      <vt:lpstr>About Parasoft</vt:lpstr>
      <vt:lpstr>Parasoft Capabilities</vt:lpstr>
      <vt:lpstr>What is Development Testing?</vt:lpstr>
      <vt:lpstr>Aspects of Development Testing</vt:lpstr>
      <vt:lpstr>Isn’t QA Enough?</vt:lpstr>
      <vt:lpstr>Why Prevention? The Cost of Errors</vt:lpstr>
      <vt:lpstr>Why Prevention? The Cost of Errors</vt:lpstr>
      <vt:lpstr>An Ounce of Prevention</vt:lpstr>
      <vt:lpstr>Management and Traceability</vt:lpstr>
      <vt:lpstr>Monitor/Manage Processes: Manager Dashboard</vt:lpstr>
      <vt:lpstr>Policy - Is It Working?</vt:lpstr>
      <vt:lpstr>Static Analysis</vt:lpstr>
      <vt:lpstr>SA for Process Improvement</vt:lpstr>
      <vt:lpstr>Peer Review</vt:lpstr>
      <vt:lpstr>Metrics</vt:lpstr>
      <vt:lpstr>Monitor/Manage Processes: Tests Overview</vt:lpstr>
      <vt:lpstr>Trend Reporting</vt:lpstr>
      <vt:lpstr>Results within IDE</vt:lpstr>
      <vt:lpstr>Workflow</vt:lpstr>
      <vt:lpstr>Sample SDLC &amp; Integration</vt:lpstr>
      <vt:lpstr>Should I Care about Development Testing?</vt:lpstr>
      <vt:lpstr>Q&amp;A / Further Reading</vt:lpstr>
    </vt:vector>
  </TitlesOfParts>
  <Manager/>
  <Company>Parasoft</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Development Testing - Is it Worth it?</dc:title>
  <dc:subject>development testing</dc:subject>
  <dc:creator>Arthur Hicken</dc:creator>
  <cp:keywords>quality, testing, static analysis</cp:keywords>
  <dc:description/>
  <cp:lastModifiedBy>Arthur Hicken</cp:lastModifiedBy>
  <cp:revision>144</cp:revision>
  <dcterms:created xsi:type="dcterms:W3CDTF">2012-09-13T15:35:55Z</dcterms:created>
  <dcterms:modified xsi:type="dcterms:W3CDTF">2012-09-13T22:49:07Z</dcterms:modified>
  <cp:category>quality</cp:category>
</cp:coreProperties>
</file>