
<file path=[Content_Types].xml><?xml version="1.0" encoding="utf-8"?>
<Types xmlns="http://schemas.openxmlformats.org/package/2006/content-types">
  <Override PartName="/ppt/diagrams/drawing2.xml" ContentType="application/vnd.ms-office.drawingml.diagramDrawing+xml"/>
  <Override PartName="/ppt/notesSlides/notesSlide4.xml" ContentType="application/vnd.openxmlformats-officedocument.presentationml.notesSlide+xml"/>
  <Override PartName="/ppt/slides/slide9.xml" ContentType="application/vnd.openxmlformats-officedocument.presentationml.slide+xml"/>
  <Override PartName="/ppt/diagrams/data2.xml" ContentType="application/vnd.openxmlformats-officedocument.drawingml.diagramData+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Default Extension="jpeg" ContentType="image/jpeg"/>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theme/theme3.xml" ContentType="application/vnd.openxmlformats-officedocument.theme+xml"/>
  <Override PartName="/ppt/diagrams/layout1.xml" ContentType="application/vnd.openxmlformats-officedocument.drawingml.diagramLayout+xml"/>
  <Override PartName="/ppt/notesSlides/notesSlide6.xml" ContentType="application/vnd.openxmlformats-officedocument.presentationml.notesSlide+xml"/>
  <Default Extension="gif" ContentType="image/gif"/>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slideLayouts/slideLayout3.xml" ContentType="application/vnd.openxmlformats-officedocument.presentationml.slideLayout+xml"/>
  <Override PartName="/ppt/diagrams/quickStyle2.xml" ContentType="application/vnd.openxmlformats-officedocument.drawingml.diagramStyle+xml"/>
  <Override PartName="/ppt/notesSlides/notesSlide7.xml" ContentType="application/vnd.openxmlformats-officedocument.presentationml.notesSlide+xml"/>
  <Override PartName="/ppt/diagrams/drawing1.xml" ContentType="application/vnd.ms-office.drawingml.diagramDrawing+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9" r:id="rId1"/>
  </p:sldMasterIdLst>
  <p:notesMasterIdLst>
    <p:notesMasterId r:id="rId17"/>
  </p:notesMasterIdLst>
  <p:handoutMasterIdLst>
    <p:handoutMasterId r:id="rId18"/>
  </p:handoutMasterIdLst>
  <p:sldIdLst>
    <p:sldId id="384" r:id="rId2"/>
    <p:sldId id="388" r:id="rId3"/>
    <p:sldId id="385" r:id="rId4"/>
    <p:sldId id="386" r:id="rId5"/>
    <p:sldId id="387" r:id="rId6"/>
    <p:sldId id="381" r:id="rId7"/>
    <p:sldId id="372" r:id="rId8"/>
    <p:sldId id="380" r:id="rId9"/>
    <p:sldId id="382" r:id="rId10"/>
    <p:sldId id="366" r:id="rId11"/>
    <p:sldId id="370" r:id="rId12"/>
    <p:sldId id="377" r:id="rId13"/>
    <p:sldId id="368" r:id="rId14"/>
    <p:sldId id="373" r:id="rId15"/>
    <p:sldId id="28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77787B"/>
    <a:srgbClr val="5F5F5F"/>
    <a:srgbClr val="005A8A"/>
    <a:srgbClr val="FE8806"/>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7" autoAdjust="0"/>
    <p:restoredTop sz="43375" autoAdjust="0"/>
  </p:normalViewPr>
  <p:slideViewPr>
    <p:cSldViewPr>
      <p:cViewPr>
        <p:scale>
          <a:sx n="125" d="100"/>
          <a:sy n="125" d="100"/>
        </p:scale>
        <p:origin x="-232" y="1064"/>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D7F735-5ECA-744E-8399-203F59706914}" type="doc">
      <dgm:prSet loTypeId="urn:microsoft.com/office/officeart/2005/8/layout/hList3" loCatId="list" qsTypeId="urn:microsoft.com/office/officeart/2005/8/quickstyle/simple4" qsCatId="simple" csTypeId="urn:microsoft.com/office/officeart/2005/8/colors/accent2_3" csCatId="accent2" phldr="1"/>
      <dgm:spPr/>
      <dgm:t>
        <a:bodyPr/>
        <a:lstStyle/>
        <a:p>
          <a:endParaRPr lang="en-US"/>
        </a:p>
      </dgm:t>
    </dgm:pt>
    <dgm:pt modelId="{C4A4C81D-1B30-8C49-B6BA-F96F1D18D4F1}">
      <dgm:prSet phldrT="[Text]"/>
      <dgm:spPr/>
      <dgm:t>
        <a:bodyPr/>
        <a:lstStyle/>
        <a:p>
          <a:r>
            <a:rPr lang="en-US" dirty="0" smtClean="0"/>
            <a:t>UI</a:t>
          </a:r>
          <a:endParaRPr lang="en-US" dirty="0"/>
        </a:p>
      </dgm:t>
    </dgm:pt>
    <dgm:pt modelId="{A5E0073B-DFAC-5A4C-8323-D39FE8440755}" type="parTrans" cxnId="{85CC8F2D-C5C8-1E4A-B27C-37451B822BD7}">
      <dgm:prSet/>
      <dgm:spPr/>
      <dgm:t>
        <a:bodyPr/>
        <a:lstStyle/>
        <a:p>
          <a:endParaRPr lang="en-US"/>
        </a:p>
      </dgm:t>
    </dgm:pt>
    <dgm:pt modelId="{11413C24-72ED-FA48-8533-A537FE32BD47}" type="sibTrans" cxnId="{85CC8F2D-C5C8-1E4A-B27C-37451B822BD7}">
      <dgm:prSet/>
      <dgm:spPr/>
      <dgm:t>
        <a:bodyPr/>
        <a:lstStyle/>
        <a:p>
          <a:endParaRPr lang="en-US"/>
        </a:p>
      </dgm:t>
    </dgm:pt>
    <dgm:pt modelId="{3C121AEF-A1D2-7A46-ABEC-7E8CE3285CFE}">
      <dgm:prSet phldrT="[Text]"/>
      <dgm:spPr/>
      <dgm:t>
        <a:bodyPr/>
        <a:lstStyle/>
        <a:p>
          <a:r>
            <a:rPr lang="en-US" dirty="0" smtClean="0"/>
            <a:t>database</a:t>
          </a:r>
          <a:endParaRPr lang="en-US" dirty="0"/>
        </a:p>
      </dgm:t>
    </dgm:pt>
    <dgm:pt modelId="{4C8872BE-97BA-0941-8F82-DAC72AE5D1E3}" type="parTrans" cxnId="{1E1E448B-A122-7749-A53C-62AB45D75E40}">
      <dgm:prSet/>
      <dgm:spPr/>
      <dgm:t>
        <a:bodyPr/>
        <a:lstStyle/>
        <a:p>
          <a:endParaRPr lang="en-US"/>
        </a:p>
      </dgm:t>
    </dgm:pt>
    <dgm:pt modelId="{12CB3444-738B-C749-9C4C-EEB2D3275891}" type="sibTrans" cxnId="{1E1E448B-A122-7749-A53C-62AB45D75E40}">
      <dgm:prSet/>
      <dgm:spPr/>
      <dgm:t>
        <a:bodyPr/>
        <a:lstStyle/>
        <a:p>
          <a:endParaRPr lang="en-US"/>
        </a:p>
      </dgm:t>
    </dgm:pt>
    <dgm:pt modelId="{CB88C177-5854-EF47-9CEC-EE8A25738CF1}">
      <dgm:prSet phldrT="[Text]"/>
      <dgm:spPr/>
      <dgm:t>
        <a:bodyPr/>
        <a:lstStyle/>
        <a:p>
          <a:r>
            <a:rPr lang="en-US" dirty="0" smtClean="0"/>
            <a:t>authentication</a:t>
          </a:r>
          <a:endParaRPr lang="en-US" dirty="0"/>
        </a:p>
      </dgm:t>
    </dgm:pt>
    <dgm:pt modelId="{37804E98-7F08-DA4D-BA7F-74C070E24337}" type="parTrans" cxnId="{4F3F5E5E-97FD-894B-8411-A300FDCD5C98}">
      <dgm:prSet/>
      <dgm:spPr/>
      <dgm:t>
        <a:bodyPr/>
        <a:lstStyle/>
        <a:p>
          <a:endParaRPr lang="en-US"/>
        </a:p>
      </dgm:t>
    </dgm:pt>
    <dgm:pt modelId="{09B7995D-EDC1-164E-9676-9F56FFC8E3D7}" type="sibTrans" cxnId="{4F3F5E5E-97FD-894B-8411-A300FDCD5C98}">
      <dgm:prSet/>
      <dgm:spPr/>
      <dgm:t>
        <a:bodyPr/>
        <a:lstStyle/>
        <a:p>
          <a:endParaRPr lang="en-US"/>
        </a:p>
      </dgm:t>
    </dgm:pt>
    <dgm:pt modelId="{13433752-B0D0-774C-83BC-61E84B9CBCBC}">
      <dgm:prSet phldrT="[Text]"/>
      <dgm:spPr/>
      <dgm:t>
        <a:bodyPr/>
        <a:lstStyle/>
        <a:p>
          <a:r>
            <a:rPr lang="en-US" dirty="0" smtClean="0"/>
            <a:t>computation</a:t>
          </a:r>
          <a:endParaRPr lang="en-US" dirty="0"/>
        </a:p>
      </dgm:t>
    </dgm:pt>
    <dgm:pt modelId="{230A45F5-D6D2-6141-AEB0-B27DFF2F36F0}" type="parTrans" cxnId="{87BCE017-DDDB-4E44-8E28-F27763EA4CA2}">
      <dgm:prSet/>
      <dgm:spPr/>
      <dgm:t>
        <a:bodyPr/>
        <a:lstStyle/>
        <a:p>
          <a:endParaRPr lang="en-US"/>
        </a:p>
      </dgm:t>
    </dgm:pt>
    <dgm:pt modelId="{4F31F060-997E-4446-9077-C6AE8F23BD52}" type="sibTrans" cxnId="{87BCE017-DDDB-4E44-8E28-F27763EA4CA2}">
      <dgm:prSet/>
      <dgm:spPr/>
      <dgm:t>
        <a:bodyPr/>
        <a:lstStyle/>
        <a:p>
          <a:endParaRPr lang="en-US"/>
        </a:p>
      </dgm:t>
    </dgm:pt>
    <dgm:pt modelId="{8BD3F3E2-1F8B-BB4E-87CB-428ABCB2786E}">
      <dgm:prSet phldrT="[Text]"/>
      <dgm:spPr/>
      <dgm:t>
        <a:bodyPr/>
        <a:lstStyle/>
        <a:p>
          <a:r>
            <a:rPr lang="en-US" dirty="0" smtClean="0"/>
            <a:t>legacy system</a:t>
          </a:r>
          <a:endParaRPr lang="en-US" dirty="0"/>
        </a:p>
      </dgm:t>
    </dgm:pt>
    <dgm:pt modelId="{D2D123ED-84E4-C841-A4B1-C408BCC8F273}" type="parTrans" cxnId="{E3A51FAA-3463-C94F-9DED-247716A09130}">
      <dgm:prSet/>
      <dgm:spPr/>
      <dgm:t>
        <a:bodyPr/>
        <a:lstStyle/>
        <a:p>
          <a:endParaRPr lang="en-US"/>
        </a:p>
      </dgm:t>
    </dgm:pt>
    <dgm:pt modelId="{1282F0A7-3167-DC4D-B86C-2EB48A210FA1}" type="sibTrans" cxnId="{E3A51FAA-3463-C94F-9DED-247716A09130}">
      <dgm:prSet/>
      <dgm:spPr/>
      <dgm:t>
        <a:bodyPr/>
        <a:lstStyle/>
        <a:p>
          <a:endParaRPr lang="en-US"/>
        </a:p>
      </dgm:t>
    </dgm:pt>
    <dgm:pt modelId="{6757FD4C-8772-AB4F-B59B-E17F3B71E7FF}" type="pres">
      <dgm:prSet presAssocID="{E1D7F735-5ECA-744E-8399-203F59706914}" presName="composite" presStyleCnt="0">
        <dgm:presLayoutVars>
          <dgm:chMax val="1"/>
          <dgm:dir/>
          <dgm:resizeHandles val="exact"/>
        </dgm:presLayoutVars>
      </dgm:prSet>
      <dgm:spPr/>
      <dgm:t>
        <a:bodyPr/>
        <a:lstStyle/>
        <a:p>
          <a:endParaRPr lang="en-US"/>
        </a:p>
      </dgm:t>
    </dgm:pt>
    <dgm:pt modelId="{10CDF470-0512-8A43-AEE2-0909843D701A}" type="pres">
      <dgm:prSet presAssocID="{C4A4C81D-1B30-8C49-B6BA-F96F1D18D4F1}" presName="roof" presStyleLbl="dkBgShp" presStyleIdx="0" presStyleCnt="2"/>
      <dgm:spPr/>
      <dgm:t>
        <a:bodyPr/>
        <a:lstStyle/>
        <a:p>
          <a:endParaRPr lang="en-US"/>
        </a:p>
      </dgm:t>
    </dgm:pt>
    <dgm:pt modelId="{D83C8F2D-1FD1-B940-930E-DEA75DCF063E}" type="pres">
      <dgm:prSet presAssocID="{C4A4C81D-1B30-8C49-B6BA-F96F1D18D4F1}" presName="pillars" presStyleCnt="0"/>
      <dgm:spPr/>
      <dgm:t>
        <a:bodyPr/>
        <a:lstStyle/>
        <a:p>
          <a:endParaRPr lang="en-US"/>
        </a:p>
      </dgm:t>
    </dgm:pt>
    <dgm:pt modelId="{EE6DB4DF-6B5C-644A-BE32-72FCC8ED9AF8}" type="pres">
      <dgm:prSet presAssocID="{C4A4C81D-1B30-8C49-B6BA-F96F1D18D4F1}" presName="pillar1" presStyleLbl="node1" presStyleIdx="0" presStyleCnt="4">
        <dgm:presLayoutVars>
          <dgm:bulletEnabled val="1"/>
        </dgm:presLayoutVars>
      </dgm:prSet>
      <dgm:spPr/>
      <dgm:t>
        <a:bodyPr/>
        <a:lstStyle/>
        <a:p>
          <a:endParaRPr lang="en-US"/>
        </a:p>
      </dgm:t>
    </dgm:pt>
    <dgm:pt modelId="{6B03D972-4CCA-DD42-BA19-FF27807C617C}" type="pres">
      <dgm:prSet presAssocID="{CB88C177-5854-EF47-9CEC-EE8A25738CF1}" presName="pillarX" presStyleLbl="node1" presStyleIdx="1" presStyleCnt="4">
        <dgm:presLayoutVars>
          <dgm:bulletEnabled val="1"/>
        </dgm:presLayoutVars>
      </dgm:prSet>
      <dgm:spPr/>
      <dgm:t>
        <a:bodyPr/>
        <a:lstStyle/>
        <a:p>
          <a:endParaRPr lang="en-US"/>
        </a:p>
      </dgm:t>
    </dgm:pt>
    <dgm:pt modelId="{317C9714-3762-1C42-A732-7554BE7B039F}" type="pres">
      <dgm:prSet presAssocID="{13433752-B0D0-774C-83BC-61E84B9CBCBC}" presName="pillarX" presStyleLbl="node1" presStyleIdx="2" presStyleCnt="4">
        <dgm:presLayoutVars>
          <dgm:bulletEnabled val="1"/>
        </dgm:presLayoutVars>
      </dgm:prSet>
      <dgm:spPr/>
      <dgm:t>
        <a:bodyPr/>
        <a:lstStyle/>
        <a:p>
          <a:endParaRPr lang="en-US"/>
        </a:p>
      </dgm:t>
    </dgm:pt>
    <dgm:pt modelId="{ED27A03A-4D42-2942-8DD9-F3E54B0C6F87}" type="pres">
      <dgm:prSet presAssocID="{8BD3F3E2-1F8B-BB4E-87CB-428ABCB2786E}" presName="pillarX" presStyleLbl="node1" presStyleIdx="3" presStyleCnt="4">
        <dgm:presLayoutVars>
          <dgm:bulletEnabled val="1"/>
        </dgm:presLayoutVars>
      </dgm:prSet>
      <dgm:spPr/>
      <dgm:t>
        <a:bodyPr/>
        <a:lstStyle/>
        <a:p>
          <a:endParaRPr lang="en-US"/>
        </a:p>
      </dgm:t>
    </dgm:pt>
    <dgm:pt modelId="{B30DE6B2-CEB4-AA43-A679-4CAE3CB355D4}" type="pres">
      <dgm:prSet presAssocID="{C4A4C81D-1B30-8C49-B6BA-F96F1D18D4F1}" presName="base" presStyleLbl="dkBgShp" presStyleIdx="1" presStyleCnt="2"/>
      <dgm:spPr/>
      <dgm:t>
        <a:bodyPr/>
        <a:lstStyle/>
        <a:p>
          <a:endParaRPr lang="en-US"/>
        </a:p>
      </dgm:t>
    </dgm:pt>
  </dgm:ptLst>
  <dgm:cxnLst>
    <dgm:cxn modelId="{6C6E9E0F-7864-2C41-A37E-0742C2575FBC}" type="presOf" srcId="{13433752-B0D0-774C-83BC-61E84B9CBCBC}" destId="{317C9714-3762-1C42-A732-7554BE7B039F}" srcOrd="0" destOrd="0" presId="urn:microsoft.com/office/officeart/2005/8/layout/hList3"/>
    <dgm:cxn modelId="{0624E420-AB38-0F4F-A9D6-C8AE1DBB3D3C}" type="presOf" srcId="{3C121AEF-A1D2-7A46-ABEC-7E8CE3285CFE}" destId="{EE6DB4DF-6B5C-644A-BE32-72FCC8ED9AF8}" srcOrd="0" destOrd="0" presId="urn:microsoft.com/office/officeart/2005/8/layout/hList3"/>
    <dgm:cxn modelId="{87BCE017-DDDB-4E44-8E28-F27763EA4CA2}" srcId="{C4A4C81D-1B30-8C49-B6BA-F96F1D18D4F1}" destId="{13433752-B0D0-774C-83BC-61E84B9CBCBC}" srcOrd="2" destOrd="0" parTransId="{230A45F5-D6D2-6141-AEB0-B27DFF2F36F0}" sibTransId="{4F31F060-997E-4446-9077-C6AE8F23BD52}"/>
    <dgm:cxn modelId="{E3A51FAA-3463-C94F-9DED-247716A09130}" srcId="{C4A4C81D-1B30-8C49-B6BA-F96F1D18D4F1}" destId="{8BD3F3E2-1F8B-BB4E-87CB-428ABCB2786E}" srcOrd="3" destOrd="0" parTransId="{D2D123ED-84E4-C841-A4B1-C408BCC8F273}" sibTransId="{1282F0A7-3167-DC4D-B86C-2EB48A210FA1}"/>
    <dgm:cxn modelId="{85CC8F2D-C5C8-1E4A-B27C-37451B822BD7}" srcId="{E1D7F735-5ECA-744E-8399-203F59706914}" destId="{C4A4C81D-1B30-8C49-B6BA-F96F1D18D4F1}" srcOrd="0" destOrd="0" parTransId="{A5E0073B-DFAC-5A4C-8323-D39FE8440755}" sibTransId="{11413C24-72ED-FA48-8533-A537FE32BD47}"/>
    <dgm:cxn modelId="{C568664D-0F88-0849-893A-F36F1D184E04}" type="presOf" srcId="{CB88C177-5854-EF47-9CEC-EE8A25738CF1}" destId="{6B03D972-4CCA-DD42-BA19-FF27807C617C}" srcOrd="0" destOrd="0" presId="urn:microsoft.com/office/officeart/2005/8/layout/hList3"/>
    <dgm:cxn modelId="{685D7850-CF2E-E944-B62D-68CB5C3323DF}" type="presOf" srcId="{C4A4C81D-1B30-8C49-B6BA-F96F1D18D4F1}" destId="{10CDF470-0512-8A43-AEE2-0909843D701A}" srcOrd="0" destOrd="0" presId="urn:microsoft.com/office/officeart/2005/8/layout/hList3"/>
    <dgm:cxn modelId="{4F3F5E5E-97FD-894B-8411-A300FDCD5C98}" srcId="{C4A4C81D-1B30-8C49-B6BA-F96F1D18D4F1}" destId="{CB88C177-5854-EF47-9CEC-EE8A25738CF1}" srcOrd="1" destOrd="0" parTransId="{37804E98-7F08-DA4D-BA7F-74C070E24337}" sibTransId="{09B7995D-EDC1-164E-9676-9F56FFC8E3D7}"/>
    <dgm:cxn modelId="{1E1E448B-A122-7749-A53C-62AB45D75E40}" srcId="{C4A4C81D-1B30-8C49-B6BA-F96F1D18D4F1}" destId="{3C121AEF-A1D2-7A46-ABEC-7E8CE3285CFE}" srcOrd="0" destOrd="0" parTransId="{4C8872BE-97BA-0941-8F82-DAC72AE5D1E3}" sibTransId="{12CB3444-738B-C749-9C4C-EEB2D3275891}"/>
    <dgm:cxn modelId="{395A072A-C433-244F-A39D-C797D3675D6D}" type="presOf" srcId="{E1D7F735-5ECA-744E-8399-203F59706914}" destId="{6757FD4C-8772-AB4F-B59B-E17F3B71E7FF}" srcOrd="0" destOrd="0" presId="urn:microsoft.com/office/officeart/2005/8/layout/hList3"/>
    <dgm:cxn modelId="{57CC6AA4-158D-A04C-8F2E-41B32FD7CEF0}" type="presOf" srcId="{8BD3F3E2-1F8B-BB4E-87CB-428ABCB2786E}" destId="{ED27A03A-4D42-2942-8DD9-F3E54B0C6F87}" srcOrd="0" destOrd="0" presId="urn:microsoft.com/office/officeart/2005/8/layout/hList3"/>
    <dgm:cxn modelId="{1438613C-CA92-8941-AD71-FB2AB0AA3DE6}" type="presParOf" srcId="{6757FD4C-8772-AB4F-B59B-E17F3B71E7FF}" destId="{10CDF470-0512-8A43-AEE2-0909843D701A}" srcOrd="0" destOrd="0" presId="urn:microsoft.com/office/officeart/2005/8/layout/hList3"/>
    <dgm:cxn modelId="{45A0348E-A696-2246-B9CB-E2256FC559A6}" type="presParOf" srcId="{6757FD4C-8772-AB4F-B59B-E17F3B71E7FF}" destId="{D83C8F2D-1FD1-B940-930E-DEA75DCF063E}" srcOrd="1" destOrd="0" presId="urn:microsoft.com/office/officeart/2005/8/layout/hList3"/>
    <dgm:cxn modelId="{FEC5C0A3-2815-F942-8A1A-D00C08DE7668}" type="presParOf" srcId="{D83C8F2D-1FD1-B940-930E-DEA75DCF063E}" destId="{EE6DB4DF-6B5C-644A-BE32-72FCC8ED9AF8}" srcOrd="0" destOrd="0" presId="urn:microsoft.com/office/officeart/2005/8/layout/hList3"/>
    <dgm:cxn modelId="{AA0327BB-E6E6-FD46-AA87-8B601000CDC5}" type="presParOf" srcId="{D83C8F2D-1FD1-B940-930E-DEA75DCF063E}" destId="{6B03D972-4CCA-DD42-BA19-FF27807C617C}" srcOrd="1" destOrd="0" presId="urn:microsoft.com/office/officeart/2005/8/layout/hList3"/>
    <dgm:cxn modelId="{06C7990C-16CA-CC46-BDB2-AC2FC0FA9334}" type="presParOf" srcId="{D83C8F2D-1FD1-B940-930E-DEA75DCF063E}" destId="{317C9714-3762-1C42-A732-7554BE7B039F}" srcOrd="2" destOrd="0" presId="urn:microsoft.com/office/officeart/2005/8/layout/hList3"/>
    <dgm:cxn modelId="{FA8CB4A3-FD3D-2648-AA29-FC0B5B769DA2}" type="presParOf" srcId="{D83C8F2D-1FD1-B940-930E-DEA75DCF063E}" destId="{ED27A03A-4D42-2942-8DD9-F3E54B0C6F87}" srcOrd="3" destOrd="0" presId="urn:microsoft.com/office/officeart/2005/8/layout/hList3"/>
    <dgm:cxn modelId="{B5BAE269-62F3-F349-BF4F-7A1953AE40D5}" type="presParOf" srcId="{6757FD4C-8772-AB4F-B59B-E17F3B71E7FF}" destId="{B30DE6B2-CEB4-AA43-A679-4CAE3CB355D4}"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A73E77-9C79-F043-AB74-880E40224385}" type="doc">
      <dgm:prSet loTypeId="urn:microsoft.com/office/officeart/2005/8/layout/cycle7" loCatId="cycle" qsTypeId="urn:microsoft.com/office/officeart/2005/8/quickstyle/simple4" qsCatId="simple" csTypeId="urn:microsoft.com/office/officeart/2005/8/colors/accent2_3" csCatId="accent2" phldr="1"/>
      <dgm:spPr/>
      <dgm:t>
        <a:bodyPr/>
        <a:lstStyle/>
        <a:p>
          <a:endParaRPr lang="en-US"/>
        </a:p>
      </dgm:t>
    </dgm:pt>
    <dgm:pt modelId="{4DC84AC2-4938-F648-925D-86DE611478F1}">
      <dgm:prSet phldrT="[Text]"/>
      <dgm:spPr/>
      <dgm:t>
        <a:bodyPr/>
        <a:lstStyle/>
        <a:p>
          <a:r>
            <a:rPr lang="en-US" dirty="0" smtClean="0"/>
            <a:t>Package A</a:t>
          </a:r>
          <a:endParaRPr lang="en-US" dirty="0"/>
        </a:p>
      </dgm:t>
    </dgm:pt>
    <dgm:pt modelId="{A3181AE9-452A-B74E-9752-B1EDDF86FE8B}" type="parTrans" cxnId="{AA9836BB-EC8E-A44A-983A-D41E0BC1D547}">
      <dgm:prSet/>
      <dgm:spPr/>
      <dgm:t>
        <a:bodyPr/>
        <a:lstStyle/>
        <a:p>
          <a:endParaRPr lang="en-US"/>
        </a:p>
      </dgm:t>
    </dgm:pt>
    <dgm:pt modelId="{9CBD7C3F-A027-924D-AC88-535D9C9F70CE}" type="sibTrans" cxnId="{AA9836BB-EC8E-A44A-983A-D41E0BC1D547}">
      <dgm:prSet/>
      <dgm:spPr/>
      <dgm:t>
        <a:bodyPr/>
        <a:lstStyle/>
        <a:p>
          <a:endParaRPr lang="en-US"/>
        </a:p>
      </dgm:t>
    </dgm:pt>
    <dgm:pt modelId="{9A73B7CB-9A26-BC4A-A23B-8C6587D54579}">
      <dgm:prSet phldrT="[Text]"/>
      <dgm:spPr/>
      <dgm:t>
        <a:bodyPr/>
        <a:lstStyle/>
        <a:p>
          <a:r>
            <a:rPr lang="en-US" dirty="0" smtClean="0"/>
            <a:t>Package B</a:t>
          </a:r>
          <a:endParaRPr lang="en-US" dirty="0"/>
        </a:p>
      </dgm:t>
    </dgm:pt>
    <dgm:pt modelId="{0AF98479-979A-3242-AFE0-CFB10F7C0353}" type="parTrans" cxnId="{C66A0B50-FA2D-2E46-AC78-935C9481B7BE}">
      <dgm:prSet/>
      <dgm:spPr/>
      <dgm:t>
        <a:bodyPr/>
        <a:lstStyle/>
        <a:p>
          <a:endParaRPr lang="en-US"/>
        </a:p>
      </dgm:t>
    </dgm:pt>
    <dgm:pt modelId="{09036B2E-899E-754E-99D5-B5D83AFF71E3}" type="sibTrans" cxnId="{C66A0B50-FA2D-2E46-AC78-935C9481B7BE}">
      <dgm:prSet/>
      <dgm:spPr/>
      <dgm:t>
        <a:bodyPr/>
        <a:lstStyle/>
        <a:p>
          <a:endParaRPr lang="en-US"/>
        </a:p>
      </dgm:t>
    </dgm:pt>
    <dgm:pt modelId="{ACCDF145-0D9D-9F41-9377-90AF0EBFC0DB}">
      <dgm:prSet phldrT="[Text]"/>
      <dgm:spPr/>
      <dgm:t>
        <a:bodyPr/>
        <a:lstStyle/>
        <a:p>
          <a:r>
            <a:rPr lang="en-US" dirty="0" smtClean="0"/>
            <a:t>Package C</a:t>
          </a:r>
          <a:endParaRPr lang="en-US" dirty="0"/>
        </a:p>
      </dgm:t>
    </dgm:pt>
    <dgm:pt modelId="{5C23F6E4-00C9-574C-A038-E2B7BB0A7B8E}" type="parTrans" cxnId="{163548D5-4411-9B49-83AD-5B0D5689D73B}">
      <dgm:prSet/>
      <dgm:spPr/>
      <dgm:t>
        <a:bodyPr/>
        <a:lstStyle/>
        <a:p>
          <a:endParaRPr lang="en-US"/>
        </a:p>
      </dgm:t>
    </dgm:pt>
    <dgm:pt modelId="{FA30922F-6962-2E42-AD62-0A12D5D811D0}" type="sibTrans" cxnId="{163548D5-4411-9B49-83AD-5B0D5689D73B}">
      <dgm:prSet/>
      <dgm:spPr/>
      <dgm:t>
        <a:bodyPr/>
        <a:lstStyle/>
        <a:p>
          <a:endParaRPr lang="en-US"/>
        </a:p>
      </dgm:t>
    </dgm:pt>
    <dgm:pt modelId="{C86543D5-D44D-8640-B41C-D5D5BF6832CC}" type="pres">
      <dgm:prSet presAssocID="{76A73E77-9C79-F043-AB74-880E40224385}" presName="Name0" presStyleCnt="0">
        <dgm:presLayoutVars>
          <dgm:dir/>
          <dgm:resizeHandles val="exact"/>
        </dgm:presLayoutVars>
      </dgm:prSet>
      <dgm:spPr/>
      <dgm:t>
        <a:bodyPr/>
        <a:lstStyle/>
        <a:p>
          <a:endParaRPr lang="en-US"/>
        </a:p>
      </dgm:t>
    </dgm:pt>
    <dgm:pt modelId="{ED36D102-AB8D-B842-933E-2B862CEF2623}" type="pres">
      <dgm:prSet presAssocID="{4DC84AC2-4938-F648-925D-86DE611478F1}" presName="node" presStyleLbl="node1" presStyleIdx="0" presStyleCnt="3">
        <dgm:presLayoutVars>
          <dgm:bulletEnabled val="1"/>
        </dgm:presLayoutVars>
      </dgm:prSet>
      <dgm:spPr/>
      <dgm:t>
        <a:bodyPr/>
        <a:lstStyle/>
        <a:p>
          <a:endParaRPr lang="en-US"/>
        </a:p>
      </dgm:t>
    </dgm:pt>
    <dgm:pt modelId="{F8E13F7E-AB5A-7248-925B-5CA84DF525B2}" type="pres">
      <dgm:prSet presAssocID="{9CBD7C3F-A027-924D-AC88-535D9C9F70CE}" presName="sibTrans" presStyleLbl="sibTrans2D1" presStyleIdx="0" presStyleCnt="3"/>
      <dgm:spPr/>
      <dgm:t>
        <a:bodyPr/>
        <a:lstStyle/>
        <a:p>
          <a:endParaRPr lang="en-US"/>
        </a:p>
      </dgm:t>
    </dgm:pt>
    <dgm:pt modelId="{7F35A092-21EB-7E43-8FD5-FCF8567E4978}" type="pres">
      <dgm:prSet presAssocID="{9CBD7C3F-A027-924D-AC88-535D9C9F70CE}" presName="connectorText" presStyleLbl="sibTrans2D1" presStyleIdx="0" presStyleCnt="3"/>
      <dgm:spPr/>
      <dgm:t>
        <a:bodyPr/>
        <a:lstStyle/>
        <a:p>
          <a:endParaRPr lang="en-US"/>
        </a:p>
      </dgm:t>
    </dgm:pt>
    <dgm:pt modelId="{061FE8A1-20CD-2A45-93E6-8BDAD8CAB938}" type="pres">
      <dgm:prSet presAssocID="{9A73B7CB-9A26-BC4A-A23B-8C6587D54579}" presName="node" presStyleLbl="node1" presStyleIdx="1" presStyleCnt="3">
        <dgm:presLayoutVars>
          <dgm:bulletEnabled val="1"/>
        </dgm:presLayoutVars>
      </dgm:prSet>
      <dgm:spPr/>
      <dgm:t>
        <a:bodyPr/>
        <a:lstStyle/>
        <a:p>
          <a:endParaRPr lang="en-US"/>
        </a:p>
      </dgm:t>
    </dgm:pt>
    <dgm:pt modelId="{FA0A6CF1-67BE-D247-AC51-4D9E153EA860}" type="pres">
      <dgm:prSet presAssocID="{09036B2E-899E-754E-99D5-B5D83AFF71E3}" presName="sibTrans" presStyleLbl="sibTrans2D1" presStyleIdx="1" presStyleCnt="3"/>
      <dgm:spPr/>
      <dgm:t>
        <a:bodyPr/>
        <a:lstStyle/>
        <a:p>
          <a:endParaRPr lang="en-US"/>
        </a:p>
      </dgm:t>
    </dgm:pt>
    <dgm:pt modelId="{08E0627F-F883-554E-BC4D-855D35992E49}" type="pres">
      <dgm:prSet presAssocID="{09036B2E-899E-754E-99D5-B5D83AFF71E3}" presName="connectorText" presStyleLbl="sibTrans2D1" presStyleIdx="1" presStyleCnt="3"/>
      <dgm:spPr/>
      <dgm:t>
        <a:bodyPr/>
        <a:lstStyle/>
        <a:p>
          <a:endParaRPr lang="en-US"/>
        </a:p>
      </dgm:t>
    </dgm:pt>
    <dgm:pt modelId="{15E4E0A5-7039-BE44-A9FA-C2CEFB47B332}" type="pres">
      <dgm:prSet presAssocID="{ACCDF145-0D9D-9F41-9377-90AF0EBFC0DB}" presName="node" presStyleLbl="node1" presStyleIdx="2" presStyleCnt="3">
        <dgm:presLayoutVars>
          <dgm:bulletEnabled val="1"/>
        </dgm:presLayoutVars>
      </dgm:prSet>
      <dgm:spPr/>
      <dgm:t>
        <a:bodyPr/>
        <a:lstStyle/>
        <a:p>
          <a:endParaRPr lang="en-US"/>
        </a:p>
      </dgm:t>
    </dgm:pt>
    <dgm:pt modelId="{BF94FFD8-D876-744B-851A-66FCB5502DAC}" type="pres">
      <dgm:prSet presAssocID="{FA30922F-6962-2E42-AD62-0A12D5D811D0}" presName="sibTrans" presStyleLbl="sibTrans2D1" presStyleIdx="2" presStyleCnt="3"/>
      <dgm:spPr/>
      <dgm:t>
        <a:bodyPr/>
        <a:lstStyle/>
        <a:p>
          <a:endParaRPr lang="en-US"/>
        </a:p>
      </dgm:t>
    </dgm:pt>
    <dgm:pt modelId="{8881D208-523D-5F47-A491-55792EEC7430}" type="pres">
      <dgm:prSet presAssocID="{FA30922F-6962-2E42-AD62-0A12D5D811D0}" presName="connectorText" presStyleLbl="sibTrans2D1" presStyleIdx="2" presStyleCnt="3"/>
      <dgm:spPr/>
      <dgm:t>
        <a:bodyPr/>
        <a:lstStyle/>
        <a:p>
          <a:endParaRPr lang="en-US"/>
        </a:p>
      </dgm:t>
    </dgm:pt>
  </dgm:ptLst>
  <dgm:cxnLst>
    <dgm:cxn modelId="{488D9628-55D7-6042-B1C1-686D9170BB96}" type="presOf" srcId="{9CBD7C3F-A027-924D-AC88-535D9C9F70CE}" destId="{7F35A092-21EB-7E43-8FD5-FCF8567E4978}" srcOrd="1" destOrd="0" presId="urn:microsoft.com/office/officeart/2005/8/layout/cycle7"/>
    <dgm:cxn modelId="{A0F60A6D-0870-A040-ACE3-13A979F39C0F}" type="presOf" srcId="{FA30922F-6962-2E42-AD62-0A12D5D811D0}" destId="{BF94FFD8-D876-744B-851A-66FCB5502DAC}" srcOrd="0" destOrd="0" presId="urn:microsoft.com/office/officeart/2005/8/layout/cycle7"/>
    <dgm:cxn modelId="{3A26C0EA-B81F-3149-A9AA-752E1F12F9EB}" type="presOf" srcId="{4DC84AC2-4938-F648-925D-86DE611478F1}" destId="{ED36D102-AB8D-B842-933E-2B862CEF2623}" srcOrd="0" destOrd="0" presId="urn:microsoft.com/office/officeart/2005/8/layout/cycle7"/>
    <dgm:cxn modelId="{AA9836BB-EC8E-A44A-983A-D41E0BC1D547}" srcId="{76A73E77-9C79-F043-AB74-880E40224385}" destId="{4DC84AC2-4938-F648-925D-86DE611478F1}" srcOrd="0" destOrd="0" parTransId="{A3181AE9-452A-B74E-9752-B1EDDF86FE8B}" sibTransId="{9CBD7C3F-A027-924D-AC88-535D9C9F70CE}"/>
    <dgm:cxn modelId="{163548D5-4411-9B49-83AD-5B0D5689D73B}" srcId="{76A73E77-9C79-F043-AB74-880E40224385}" destId="{ACCDF145-0D9D-9F41-9377-90AF0EBFC0DB}" srcOrd="2" destOrd="0" parTransId="{5C23F6E4-00C9-574C-A038-E2B7BB0A7B8E}" sibTransId="{FA30922F-6962-2E42-AD62-0A12D5D811D0}"/>
    <dgm:cxn modelId="{7EE32B8D-1EC9-3344-B335-458A830723F6}" type="presOf" srcId="{9A73B7CB-9A26-BC4A-A23B-8C6587D54579}" destId="{061FE8A1-20CD-2A45-93E6-8BDAD8CAB938}" srcOrd="0" destOrd="0" presId="urn:microsoft.com/office/officeart/2005/8/layout/cycle7"/>
    <dgm:cxn modelId="{053910A8-56EC-C047-B3E3-8B51F1A9EA6E}" type="presOf" srcId="{9CBD7C3F-A027-924D-AC88-535D9C9F70CE}" destId="{F8E13F7E-AB5A-7248-925B-5CA84DF525B2}" srcOrd="0" destOrd="0" presId="urn:microsoft.com/office/officeart/2005/8/layout/cycle7"/>
    <dgm:cxn modelId="{D8F04575-2632-0141-9E43-E2C2684A511B}" type="presOf" srcId="{09036B2E-899E-754E-99D5-B5D83AFF71E3}" destId="{FA0A6CF1-67BE-D247-AC51-4D9E153EA860}" srcOrd="0" destOrd="0" presId="urn:microsoft.com/office/officeart/2005/8/layout/cycle7"/>
    <dgm:cxn modelId="{566AA738-A274-F44B-8A92-E392C7B52055}" type="presOf" srcId="{09036B2E-899E-754E-99D5-B5D83AFF71E3}" destId="{08E0627F-F883-554E-BC4D-855D35992E49}" srcOrd="1" destOrd="0" presId="urn:microsoft.com/office/officeart/2005/8/layout/cycle7"/>
    <dgm:cxn modelId="{0AF4E91A-4188-F04E-9700-91B0AFAEB1AA}" type="presOf" srcId="{FA30922F-6962-2E42-AD62-0A12D5D811D0}" destId="{8881D208-523D-5F47-A491-55792EEC7430}" srcOrd="1" destOrd="0" presId="urn:microsoft.com/office/officeart/2005/8/layout/cycle7"/>
    <dgm:cxn modelId="{C66A0B50-FA2D-2E46-AC78-935C9481B7BE}" srcId="{76A73E77-9C79-F043-AB74-880E40224385}" destId="{9A73B7CB-9A26-BC4A-A23B-8C6587D54579}" srcOrd="1" destOrd="0" parTransId="{0AF98479-979A-3242-AFE0-CFB10F7C0353}" sibTransId="{09036B2E-899E-754E-99D5-B5D83AFF71E3}"/>
    <dgm:cxn modelId="{795AE5B2-87D3-7A4C-94A2-6A8869BF26EF}" type="presOf" srcId="{ACCDF145-0D9D-9F41-9377-90AF0EBFC0DB}" destId="{15E4E0A5-7039-BE44-A9FA-C2CEFB47B332}" srcOrd="0" destOrd="0" presId="urn:microsoft.com/office/officeart/2005/8/layout/cycle7"/>
    <dgm:cxn modelId="{4F87A587-E9B7-3446-B343-BAF813AFE5B2}" type="presOf" srcId="{76A73E77-9C79-F043-AB74-880E40224385}" destId="{C86543D5-D44D-8640-B41C-D5D5BF6832CC}" srcOrd="0" destOrd="0" presId="urn:microsoft.com/office/officeart/2005/8/layout/cycle7"/>
    <dgm:cxn modelId="{FB6C5BA3-884E-1F44-89BD-A75CC034E7C2}" type="presParOf" srcId="{C86543D5-D44D-8640-B41C-D5D5BF6832CC}" destId="{ED36D102-AB8D-B842-933E-2B862CEF2623}" srcOrd="0" destOrd="0" presId="urn:microsoft.com/office/officeart/2005/8/layout/cycle7"/>
    <dgm:cxn modelId="{8E68CDA3-7E43-374B-96CC-CC5D7B70F488}" type="presParOf" srcId="{C86543D5-D44D-8640-B41C-D5D5BF6832CC}" destId="{F8E13F7E-AB5A-7248-925B-5CA84DF525B2}" srcOrd="1" destOrd="0" presId="urn:microsoft.com/office/officeart/2005/8/layout/cycle7"/>
    <dgm:cxn modelId="{ED92C5DE-1F05-804A-824C-5CE9D1548E5A}" type="presParOf" srcId="{F8E13F7E-AB5A-7248-925B-5CA84DF525B2}" destId="{7F35A092-21EB-7E43-8FD5-FCF8567E4978}" srcOrd="0" destOrd="0" presId="urn:microsoft.com/office/officeart/2005/8/layout/cycle7"/>
    <dgm:cxn modelId="{2D4D25E7-CBB4-0C44-A22C-26F8D1FF0725}" type="presParOf" srcId="{C86543D5-D44D-8640-B41C-D5D5BF6832CC}" destId="{061FE8A1-20CD-2A45-93E6-8BDAD8CAB938}" srcOrd="2" destOrd="0" presId="urn:microsoft.com/office/officeart/2005/8/layout/cycle7"/>
    <dgm:cxn modelId="{18E1090C-37F8-F349-94AB-5C9D14830619}" type="presParOf" srcId="{C86543D5-D44D-8640-B41C-D5D5BF6832CC}" destId="{FA0A6CF1-67BE-D247-AC51-4D9E153EA860}" srcOrd="3" destOrd="0" presId="urn:microsoft.com/office/officeart/2005/8/layout/cycle7"/>
    <dgm:cxn modelId="{2172ADE7-2868-CC40-AABD-FCD9A113DF97}" type="presParOf" srcId="{FA0A6CF1-67BE-D247-AC51-4D9E153EA860}" destId="{08E0627F-F883-554E-BC4D-855D35992E49}" srcOrd="0" destOrd="0" presId="urn:microsoft.com/office/officeart/2005/8/layout/cycle7"/>
    <dgm:cxn modelId="{A73EBB3B-AC36-CC45-AB2B-41E2220A5896}" type="presParOf" srcId="{C86543D5-D44D-8640-B41C-D5D5BF6832CC}" destId="{15E4E0A5-7039-BE44-A9FA-C2CEFB47B332}" srcOrd="4" destOrd="0" presId="urn:microsoft.com/office/officeart/2005/8/layout/cycle7"/>
    <dgm:cxn modelId="{9C5119C8-979D-2C42-9D4F-3B903D679CA4}" type="presParOf" srcId="{C86543D5-D44D-8640-B41C-D5D5BF6832CC}" destId="{BF94FFD8-D876-744B-851A-66FCB5502DAC}" srcOrd="5" destOrd="0" presId="urn:microsoft.com/office/officeart/2005/8/layout/cycle7"/>
    <dgm:cxn modelId="{5C66ADDC-5309-4740-9AE0-757000BAC3CF}" type="presParOf" srcId="{BF94FFD8-D876-744B-851A-66FCB5502DAC}" destId="{8881D208-523D-5F47-A491-55792EEC7430}"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CDF470-0512-8A43-AEE2-0909843D701A}">
      <dsp:nvSpPr>
        <dsp:cNvPr id="0" name=""/>
        <dsp:cNvSpPr/>
      </dsp:nvSpPr>
      <dsp:spPr>
        <a:xfrm>
          <a:off x="0" y="0"/>
          <a:ext cx="8229600" cy="1497330"/>
        </a:xfrm>
        <a:prstGeom prst="rect">
          <a:avLst/>
        </a:prstGeom>
        <a:solidFill>
          <a:schemeClr val="accent2">
            <a:shade val="9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UI</a:t>
          </a:r>
          <a:endParaRPr lang="en-US" sz="6500" kern="1200" dirty="0"/>
        </a:p>
      </dsp:txBody>
      <dsp:txXfrm>
        <a:off x="0" y="0"/>
        <a:ext cx="8229600" cy="1497330"/>
      </dsp:txXfrm>
    </dsp:sp>
    <dsp:sp modelId="{EE6DB4DF-6B5C-644A-BE32-72FCC8ED9AF8}">
      <dsp:nvSpPr>
        <dsp:cNvPr id="0" name=""/>
        <dsp:cNvSpPr/>
      </dsp:nvSpPr>
      <dsp:spPr>
        <a:xfrm>
          <a:off x="0" y="1497330"/>
          <a:ext cx="2057399" cy="3144393"/>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database</a:t>
          </a:r>
          <a:endParaRPr lang="en-US" sz="2000" kern="1200" dirty="0"/>
        </a:p>
      </dsp:txBody>
      <dsp:txXfrm>
        <a:off x="0" y="1497330"/>
        <a:ext cx="2057399" cy="3144393"/>
      </dsp:txXfrm>
    </dsp:sp>
    <dsp:sp modelId="{6B03D972-4CCA-DD42-BA19-FF27807C617C}">
      <dsp:nvSpPr>
        <dsp:cNvPr id="0" name=""/>
        <dsp:cNvSpPr/>
      </dsp:nvSpPr>
      <dsp:spPr>
        <a:xfrm>
          <a:off x="2057400" y="1497330"/>
          <a:ext cx="2057399" cy="3144393"/>
        </a:xfrm>
        <a:prstGeom prst="rect">
          <a:avLst/>
        </a:prstGeom>
        <a:gradFill rotWithShape="0">
          <a:gsLst>
            <a:gs pos="0">
              <a:schemeClr val="accent2">
                <a:shade val="80000"/>
                <a:hueOff val="0"/>
                <a:satOff val="-9340"/>
                <a:lumOff val="10584"/>
                <a:alphaOff val="0"/>
                <a:shade val="51000"/>
                <a:satMod val="130000"/>
              </a:schemeClr>
            </a:gs>
            <a:gs pos="80000">
              <a:schemeClr val="accent2">
                <a:shade val="80000"/>
                <a:hueOff val="0"/>
                <a:satOff val="-9340"/>
                <a:lumOff val="10584"/>
                <a:alphaOff val="0"/>
                <a:shade val="93000"/>
                <a:satMod val="130000"/>
              </a:schemeClr>
            </a:gs>
            <a:gs pos="100000">
              <a:schemeClr val="accent2">
                <a:shade val="80000"/>
                <a:hueOff val="0"/>
                <a:satOff val="-9340"/>
                <a:lumOff val="1058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authentication</a:t>
          </a:r>
          <a:endParaRPr lang="en-US" sz="2000" kern="1200" dirty="0"/>
        </a:p>
      </dsp:txBody>
      <dsp:txXfrm>
        <a:off x="2057400" y="1497330"/>
        <a:ext cx="2057399" cy="3144393"/>
      </dsp:txXfrm>
    </dsp:sp>
    <dsp:sp modelId="{317C9714-3762-1C42-A732-7554BE7B039F}">
      <dsp:nvSpPr>
        <dsp:cNvPr id="0" name=""/>
        <dsp:cNvSpPr/>
      </dsp:nvSpPr>
      <dsp:spPr>
        <a:xfrm>
          <a:off x="4114800" y="1497330"/>
          <a:ext cx="2057399" cy="3144393"/>
        </a:xfrm>
        <a:prstGeom prst="rect">
          <a:avLst/>
        </a:prstGeom>
        <a:gradFill rotWithShape="0">
          <a:gsLst>
            <a:gs pos="0">
              <a:schemeClr val="accent2">
                <a:shade val="80000"/>
                <a:hueOff val="0"/>
                <a:satOff val="-18679"/>
                <a:lumOff val="21168"/>
                <a:alphaOff val="0"/>
                <a:shade val="51000"/>
                <a:satMod val="130000"/>
              </a:schemeClr>
            </a:gs>
            <a:gs pos="80000">
              <a:schemeClr val="accent2">
                <a:shade val="80000"/>
                <a:hueOff val="0"/>
                <a:satOff val="-18679"/>
                <a:lumOff val="21168"/>
                <a:alphaOff val="0"/>
                <a:shade val="93000"/>
                <a:satMod val="130000"/>
              </a:schemeClr>
            </a:gs>
            <a:gs pos="100000">
              <a:schemeClr val="accent2">
                <a:shade val="80000"/>
                <a:hueOff val="0"/>
                <a:satOff val="-18679"/>
                <a:lumOff val="2116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computation</a:t>
          </a:r>
          <a:endParaRPr lang="en-US" sz="2000" kern="1200" dirty="0"/>
        </a:p>
      </dsp:txBody>
      <dsp:txXfrm>
        <a:off x="4114800" y="1497330"/>
        <a:ext cx="2057399" cy="3144393"/>
      </dsp:txXfrm>
    </dsp:sp>
    <dsp:sp modelId="{ED27A03A-4D42-2942-8DD9-F3E54B0C6F87}">
      <dsp:nvSpPr>
        <dsp:cNvPr id="0" name=""/>
        <dsp:cNvSpPr/>
      </dsp:nvSpPr>
      <dsp:spPr>
        <a:xfrm>
          <a:off x="6172199" y="1497330"/>
          <a:ext cx="2057399" cy="3144393"/>
        </a:xfrm>
        <a:prstGeom prst="rect">
          <a:avLst/>
        </a:prstGeom>
        <a:gradFill rotWithShape="0">
          <a:gsLst>
            <a:gs pos="0">
              <a:schemeClr val="accent2">
                <a:shade val="80000"/>
                <a:hueOff val="0"/>
                <a:satOff val="-28019"/>
                <a:lumOff val="31752"/>
                <a:alphaOff val="0"/>
                <a:shade val="51000"/>
                <a:satMod val="130000"/>
              </a:schemeClr>
            </a:gs>
            <a:gs pos="80000">
              <a:schemeClr val="accent2">
                <a:shade val="80000"/>
                <a:hueOff val="0"/>
                <a:satOff val="-28019"/>
                <a:lumOff val="31752"/>
                <a:alphaOff val="0"/>
                <a:shade val="93000"/>
                <a:satMod val="130000"/>
              </a:schemeClr>
            </a:gs>
            <a:gs pos="100000">
              <a:schemeClr val="accent2">
                <a:shade val="80000"/>
                <a:hueOff val="0"/>
                <a:satOff val="-28019"/>
                <a:lumOff val="31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legacy system</a:t>
          </a:r>
          <a:endParaRPr lang="en-US" sz="2000" kern="1200" dirty="0"/>
        </a:p>
      </dsp:txBody>
      <dsp:txXfrm>
        <a:off x="6172199" y="1497330"/>
        <a:ext cx="2057399" cy="3144393"/>
      </dsp:txXfrm>
    </dsp:sp>
    <dsp:sp modelId="{B30DE6B2-CEB4-AA43-A679-4CAE3CB355D4}">
      <dsp:nvSpPr>
        <dsp:cNvPr id="0" name=""/>
        <dsp:cNvSpPr/>
      </dsp:nvSpPr>
      <dsp:spPr>
        <a:xfrm>
          <a:off x="0" y="4641723"/>
          <a:ext cx="8229600" cy="349377"/>
        </a:xfrm>
        <a:prstGeom prst="rect">
          <a:avLst/>
        </a:prstGeom>
        <a:solidFill>
          <a:schemeClr val="accent2">
            <a:shade val="9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36D102-AB8D-B842-933E-2B862CEF2623}">
      <dsp:nvSpPr>
        <dsp:cNvPr id="0" name=""/>
        <dsp:cNvSpPr/>
      </dsp:nvSpPr>
      <dsp:spPr>
        <a:xfrm>
          <a:off x="2822897" y="1638"/>
          <a:ext cx="2583805" cy="1291902"/>
        </a:xfrm>
        <a:prstGeom prst="roundRect">
          <a:avLst>
            <a:gd name="adj" fmla="val 10000"/>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Package A</a:t>
          </a:r>
          <a:endParaRPr lang="en-US" sz="3400" kern="1200" dirty="0"/>
        </a:p>
      </dsp:txBody>
      <dsp:txXfrm>
        <a:off x="2822897" y="1638"/>
        <a:ext cx="2583805" cy="1291902"/>
      </dsp:txXfrm>
    </dsp:sp>
    <dsp:sp modelId="{F8E13F7E-AB5A-7248-925B-5CA84DF525B2}">
      <dsp:nvSpPr>
        <dsp:cNvPr id="0" name=""/>
        <dsp:cNvSpPr/>
      </dsp:nvSpPr>
      <dsp:spPr>
        <a:xfrm rot="3600000">
          <a:off x="4508169" y="2269467"/>
          <a:ext cx="1347100" cy="452165"/>
        </a:xfrm>
        <a:prstGeom prst="leftRightArrow">
          <a:avLst>
            <a:gd name="adj1" fmla="val 60000"/>
            <a:gd name="adj2" fmla="val 50000"/>
          </a:avLst>
        </a:prstGeom>
        <a:gradFill rotWithShape="0">
          <a:gsLst>
            <a:gs pos="0">
              <a:schemeClr val="accent2">
                <a:shade val="90000"/>
                <a:hueOff val="0"/>
                <a:satOff val="0"/>
                <a:lumOff val="0"/>
                <a:alphaOff val="0"/>
                <a:shade val="51000"/>
                <a:satMod val="130000"/>
              </a:schemeClr>
            </a:gs>
            <a:gs pos="80000">
              <a:schemeClr val="accent2">
                <a:shade val="90000"/>
                <a:hueOff val="0"/>
                <a:satOff val="0"/>
                <a:lumOff val="0"/>
                <a:alphaOff val="0"/>
                <a:shade val="93000"/>
                <a:satMod val="130000"/>
              </a:schemeClr>
            </a:gs>
            <a:gs pos="100000">
              <a:schemeClr val="accent2">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3600000">
        <a:off x="4508169" y="2269467"/>
        <a:ext cx="1347100" cy="452165"/>
      </dsp:txXfrm>
    </dsp:sp>
    <dsp:sp modelId="{061FE8A1-20CD-2A45-93E6-8BDAD8CAB938}">
      <dsp:nvSpPr>
        <dsp:cNvPr id="0" name=""/>
        <dsp:cNvSpPr/>
      </dsp:nvSpPr>
      <dsp:spPr>
        <a:xfrm>
          <a:off x="4956737" y="3697558"/>
          <a:ext cx="2583805" cy="1291902"/>
        </a:xfrm>
        <a:prstGeom prst="roundRect">
          <a:avLst>
            <a:gd name="adj" fmla="val 10000"/>
          </a:avLst>
        </a:prstGeom>
        <a:gradFill rotWithShape="0">
          <a:gsLst>
            <a:gs pos="0">
              <a:schemeClr val="accent2">
                <a:shade val="80000"/>
                <a:hueOff val="0"/>
                <a:satOff val="-14010"/>
                <a:lumOff val="15876"/>
                <a:alphaOff val="0"/>
                <a:shade val="51000"/>
                <a:satMod val="130000"/>
              </a:schemeClr>
            </a:gs>
            <a:gs pos="80000">
              <a:schemeClr val="accent2">
                <a:shade val="80000"/>
                <a:hueOff val="0"/>
                <a:satOff val="-14010"/>
                <a:lumOff val="15876"/>
                <a:alphaOff val="0"/>
                <a:shade val="93000"/>
                <a:satMod val="130000"/>
              </a:schemeClr>
            </a:gs>
            <a:gs pos="100000">
              <a:schemeClr val="accent2">
                <a:shade val="80000"/>
                <a:hueOff val="0"/>
                <a:satOff val="-14010"/>
                <a:lumOff val="15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Package B</a:t>
          </a:r>
          <a:endParaRPr lang="en-US" sz="3400" kern="1200" dirty="0"/>
        </a:p>
      </dsp:txBody>
      <dsp:txXfrm>
        <a:off x="4956737" y="3697558"/>
        <a:ext cx="2583805" cy="1291902"/>
      </dsp:txXfrm>
    </dsp:sp>
    <dsp:sp modelId="{FA0A6CF1-67BE-D247-AC51-4D9E153EA860}">
      <dsp:nvSpPr>
        <dsp:cNvPr id="0" name=""/>
        <dsp:cNvSpPr/>
      </dsp:nvSpPr>
      <dsp:spPr>
        <a:xfrm rot="10800000">
          <a:off x="3441249" y="4117427"/>
          <a:ext cx="1347100" cy="452165"/>
        </a:xfrm>
        <a:prstGeom prst="leftRightArrow">
          <a:avLst>
            <a:gd name="adj1" fmla="val 60000"/>
            <a:gd name="adj2" fmla="val 50000"/>
          </a:avLst>
        </a:prstGeom>
        <a:gradFill rotWithShape="0">
          <a:gsLst>
            <a:gs pos="0">
              <a:schemeClr val="accent2">
                <a:shade val="90000"/>
                <a:hueOff val="0"/>
                <a:satOff val="-13825"/>
                <a:lumOff val="14833"/>
                <a:alphaOff val="0"/>
                <a:shade val="51000"/>
                <a:satMod val="130000"/>
              </a:schemeClr>
            </a:gs>
            <a:gs pos="80000">
              <a:schemeClr val="accent2">
                <a:shade val="90000"/>
                <a:hueOff val="0"/>
                <a:satOff val="-13825"/>
                <a:lumOff val="14833"/>
                <a:alphaOff val="0"/>
                <a:shade val="93000"/>
                <a:satMod val="130000"/>
              </a:schemeClr>
            </a:gs>
            <a:gs pos="100000">
              <a:schemeClr val="accent2">
                <a:shade val="90000"/>
                <a:hueOff val="0"/>
                <a:satOff val="-13825"/>
                <a:lumOff val="1483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441249" y="4117427"/>
        <a:ext cx="1347100" cy="452165"/>
      </dsp:txXfrm>
    </dsp:sp>
    <dsp:sp modelId="{15E4E0A5-7039-BE44-A9FA-C2CEFB47B332}">
      <dsp:nvSpPr>
        <dsp:cNvPr id="0" name=""/>
        <dsp:cNvSpPr/>
      </dsp:nvSpPr>
      <dsp:spPr>
        <a:xfrm>
          <a:off x="689057" y="3697558"/>
          <a:ext cx="2583805" cy="1291902"/>
        </a:xfrm>
        <a:prstGeom prst="roundRect">
          <a:avLst>
            <a:gd name="adj" fmla="val 10000"/>
          </a:avLst>
        </a:prstGeom>
        <a:gradFill rotWithShape="0">
          <a:gsLst>
            <a:gs pos="0">
              <a:schemeClr val="accent2">
                <a:shade val="80000"/>
                <a:hueOff val="0"/>
                <a:satOff val="-28019"/>
                <a:lumOff val="31752"/>
                <a:alphaOff val="0"/>
                <a:shade val="51000"/>
                <a:satMod val="130000"/>
              </a:schemeClr>
            </a:gs>
            <a:gs pos="80000">
              <a:schemeClr val="accent2">
                <a:shade val="80000"/>
                <a:hueOff val="0"/>
                <a:satOff val="-28019"/>
                <a:lumOff val="31752"/>
                <a:alphaOff val="0"/>
                <a:shade val="93000"/>
                <a:satMod val="130000"/>
              </a:schemeClr>
            </a:gs>
            <a:gs pos="100000">
              <a:schemeClr val="accent2">
                <a:shade val="80000"/>
                <a:hueOff val="0"/>
                <a:satOff val="-28019"/>
                <a:lumOff val="31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Package C</a:t>
          </a:r>
          <a:endParaRPr lang="en-US" sz="3400" kern="1200" dirty="0"/>
        </a:p>
      </dsp:txBody>
      <dsp:txXfrm>
        <a:off x="689057" y="3697558"/>
        <a:ext cx="2583805" cy="1291902"/>
      </dsp:txXfrm>
    </dsp:sp>
    <dsp:sp modelId="{BF94FFD8-D876-744B-851A-66FCB5502DAC}">
      <dsp:nvSpPr>
        <dsp:cNvPr id="0" name=""/>
        <dsp:cNvSpPr/>
      </dsp:nvSpPr>
      <dsp:spPr>
        <a:xfrm rot="18000000">
          <a:off x="2374329" y="2269467"/>
          <a:ext cx="1347100" cy="452165"/>
        </a:xfrm>
        <a:prstGeom prst="leftRightArrow">
          <a:avLst>
            <a:gd name="adj1" fmla="val 60000"/>
            <a:gd name="adj2" fmla="val 50000"/>
          </a:avLst>
        </a:prstGeom>
        <a:gradFill rotWithShape="0">
          <a:gsLst>
            <a:gs pos="0">
              <a:schemeClr val="accent2">
                <a:shade val="90000"/>
                <a:hueOff val="0"/>
                <a:satOff val="-27650"/>
                <a:lumOff val="29667"/>
                <a:alphaOff val="0"/>
                <a:shade val="51000"/>
                <a:satMod val="130000"/>
              </a:schemeClr>
            </a:gs>
            <a:gs pos="80000">
              <a:schemeClr val="accent2">
                <a:shade val="90000"/>
                <a:hueOff val="0"/>
                <a:satOff val="-27650"/>
                <a:lumOff val="29667"/>
                <a:alphaOff val="0"/>
                <a:shade val="93000"/>
                <a:satMod val="130000"/>
              </a:schemeClr>
            </a:gs>
            <a:gs pos="100000">
              <a:schemeClr val="accent2">
                <a:shade val="90000"/>
                <a:hueOff val="0"/>
                <a:satOff val="-27650"/>
                <a:lumOff val="2966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8000000">
        <a:off x="2374329" y="2269467"/>
        <a:ext cx="1347100" cy="452165"/>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BC3ACC8-FE7B-BB41-B061-5327EE3A494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BA80C2-82A3-3944-B20F-9AA98286456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r>
              <a:rPr lang="en-US" dirty="0" smtClean="0"/>
              <a:t>Focused on your internal applications and what can we do to prevent common failures</a:t>
            </a:r>
            <a:endParaRPr lang="ru-RU" dirty="0" smtClean="0"/>
          </a:p>
        </p:txBody>
      </p:sp>
      <p:sp>
        <p:nvSpPr>
          <p:cNvPr id="17411" name="Slide Number Placeholder 3"/>
          <p:cNvSpPr>
            <a:spLocks noGrp="1"/>
          </p:cNvSpPr>
          <p:nvPr>
            <p:ph type="sldNum" sz="quarter" idx="5"/>
          </p:nvPr>
        </p:nvSpPr>
        <p:spPr>
          <a:noFill/>
        </p:spPr>
        <p:txBody>
          <a:bodyPr/>
          <a:lstStyle/>
          <a:p>
            <a:fld id="{8274070A-3716-4D00-8990-6AD5C450718D}" type="slidenum">
              <a:rPr lang="ru-RU" smtClean="0"/>
              <a:pPr/>
              <a:t>1</a:t>
            </a:fld>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Being exceptional is normally something to strive</a:t>
            </a:r>
            <a:r>
              <a:rPr lang="en-US" baseline="0" dirty="0" smtClean="0"/>
              <a:t> for, but not in software. </a:t>
            </a:r>
            <a:r>
              <a:rPr lang="en-US" dirty="0" smtClean="0"/>
              <a:t>Uncaught exceptions are more troublesome in a cloud infrastructure. Your typical</a:t>
            </a:r>
            <a:r>
              <a:rPr lang="en-US" baseline="0" dirty="0" smtClean="0"/>
              <a:t> scenario for an unhandled exception is that it ends up going all the way up to the application server, and you get some strange incomprehensible error message that is useful to neither the user nor the developer.</a:t>
            </a:r>
          </a:p>
          <a:p>
            <a:endParaRPr lang="en-US" baseline="0" dirty="0" smtClean="0"/>
          </a:p>
          <a:p>
            <a:r>
              <a:rPr lang="en-US" baseline="0" dirty="0" smtClean="0"/>
              <a:t>Look out for runtime exceptions, the compiler usually doesn’t check.</a:t>
            </a:r>
            <a:endParaRPr lang="en-US" dirty="0" smtClean="0"/>
          </a:p>
          <a:p>
            <a:r>
              <a:rPr lang="en-US" dirty="0" smtClean="0"/>
              <a:t>Null pointers can wreak havoc – a classic case of system instability.</a:t>
            </a:r>
            <a:r>
              <a:rPr lang="en-US" baseline="0" dirty="0" smtClean="0"/>
              <a:t> It can turn into kind of a death spiral - </a:t>
            </a:r>
            <a:endParaRPr lang="en-US" dirty="0" smtClean="0"/>
          </a:p>
          <a:p>
            <a:endParaRPr lang="en-US" dirty="0" smtClean="0"/>
          </a:p>
          <a:p>
            <a:r>
              <a:rPr lang="en-US" dirty="0" smtClean="0"/>
              <a:t>What to do:</a:t>
            </a:r>
          </a:p>
          <a:p>
            <a:pPr lvl="1"/>
            <a:r>
              <a:rPr lang="en-US" dirty="0" smtClean="0"/>
              <a:t>Static for unhandled exceptions and nulls</a:t>
            </a:r>
          </a:p>
          <a:p>
            <a:pPr lvl="1"/>
            <a:r>
              <a:rPr lang="en-US" dirty="0" smtClean="0"/>
              <a:t>Auto-generation for nulls and unhandled runtime exceptions</a:t>
            </a:r>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Security is obviously something you need to pay</a:t>
            </a:r>
            <a:r>
              <a:rPr lang="en-US" baseline="0" dirty="0" smtClean="0"/>
              <a:t> attention to. In the past you might have been concerned only with services that were outward facing, now you need to make sure that every piece works as if it is alone – in essence no one can be trusted. Validate input, authenticate usage, harden ports, suppress data leakage, encrypt data, all the classics.</a:t>
            </a:r>
          </a:p>
          <a:p>
            <a:endParaRPr lang="en-US" baseline="0" dirty="0" smtClean="0"/>
          </a:p>
          <a:p>
            <a:r>
              <a:rPr lang="en-US" baseline="0" dirty="0" smtClean="0"/>
              <a:t>From an attack surface perspective you can think of it like being one surface per component. Scary, isn’t it?</a:t>
            </a:r>
          </a:p>
          <a:p>
            <a:endParaRPr lang="en-US" baseline="0" dirty="0" smtClean="0"/>
          </a:p>
          <a:p>
            <a:r>
              <a:rPr lang="en-US" baseline="0" dirty="0" smtClean="0"/>
              <a:t>You can’t rely on something else having taken care of it for you already. Even if you currently plan it that way, future usage or unexpected usage may end up bypassing your security mechanisms, so make sure you cover everything.</a:t>
            </a:r>
          </a:p>
          <a:p>
            <a:endParaRPr lang="en-US" baseline="0" dirty="0" smtClean="0"/>
          </a:p>
          <a:p>
            <a:r>
              <a:rPr lang="en-US" baseline="0" dirty="0" smtClean="0"/>
              <a:t>There is some great information from OWASP and CWE that can give you a solid foundation.</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If you don’t have an</a:t>
            </a:r>
            <a:r>
              <a:rPr lang="en-US" baseline="0" dirty="0" smtClean="0"/>
              <a:t> actual policy, then your operating policy is probably not what you intended. For example, if you decide that people should perform unit testing, and you tell them they should, but don’t have any actual measurement or control on the system, then the policy is really “ you can do unit testing if you want” or even “ we want you do do unit testing, but you don’t actually have to.</a:t>
            </a:r>
          </a:p>
          <a:p>
            <a:endParaRPr lang="en-US" baseline="0" dirty="0" smtClean="0"/>
          </a:p>
          <a:p>
            <a:r>
              <a:rPr lang="en-US" baseline="0" dirty="0" smtClean="0"/>
              <a:t>Policy needs to be backed up by the development testing infrastructure. If you have a security policy that specifies things like use of encryption, input validation, etc. it should be connected to your static analysis and unit test, so that the policy becomes more than just a piece of paper, but something actionable.</a:t>
            </a:r>
          </a:p>
          <a:p>
            <a:endParaRPr lang="en-US" baseline="0" dirty="0" smtClean="0"/>
          </a:p>
          <a:p>
            <a:r>
              <a:rPr lang="en-US" baseline="0" dirty="0" smtClean="0"/>
              <a:t>Then you can measure, monitor, and have assurance that the policy is indeed being followed. In many industries such as FDA this is a requirement. If you have traceability needs, this is crucial.</a:t>
            </a:r>
          </a:p>
          <a:p>
            <a:endParaRPr lang="en-US" baseline="0" dirty="0" smtClean="0"/>
          </a:p>
          <a:p>
            <a:r>
              <a:rPr lang="en-US" baseline="0" dirty="0" smtClean="0"/>
              <a:t>Another thing to remember is that if you’re finding issues in QA or test that are covered by your policy and should be caught during development, then you have another problem. Anything that makes it through to QA is really either a process problem, a missing policy, or an unenforced policy.</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mentioned policy</a:t>
            </a:r>
            <a:r>
              <a:rPr lang="en-US" baseline="0" dirty="0" smtClean="0"/>
              <a:t> at the end – but how does it really affect me? Can’t I just create what I need and put it out there?</a:t>
            </a:r>
          </a:p>
          <a:p>
            <a:endParaRPr lang="en-US" baseline="0" dirty="0" smtClean="0"/>
          </a:p>
          <a:p>
            <a:r>
              <a:rPr lang="en-US" baseline="0" dirty="0" smtClean="0"/>
              <a:t>I the cloud we may not have access to Event View or even HDD (for writing files). Any suggestions on best practices to log/transport exception data for developer’s consumption when working in the cloud. Log to SQL, log files if available, etc?</a:t>
            </a:r>
          </a:p>
          <a:p>
            <a:endParaRPr lang="en-US" baseline="0" dirty="0" smtClean="0"/>
          </a:p>
          <a:p>
            <a:r>
              <a:rPr lang="en-US" baseline="0" dirty="0" smtClean="0"/>
              <a:t>All the practice you mention are well-known and generally ignored. Do you think migrating to the cloud will be better motivator for good practices?</a:t>
            </a:r>
          </a:p>
          <a:p>
            <a:endParaRPr lang="en-US" baseline="0" dirty="0" smtClean="0"/>
          </a:p>
          <a:p>
            <a:r>
              <a:rPr lang="en-US" baseline="0" dirty="0" smtClean="0"/>
              <a:t>What is the reliability of moving database server ( database) into a cloud environment from a dedicated server. Is there any risk (security, data loss, etc)?</a:t>
            </a:r>
          </a:p>
          <a:p>
            <a:endParaRPr lang="en-US" baseline="0" dirty="0" smtClean="0"/>
          </a:p>
          <a:p>
            <a:r>
              <a:rPr lang="en-US" baseline="0" dirty="0" smtClean="0"/>
              <a:t>-- from me –</a:t>
            </a:r>
          </a:p>
          <a:p>
            <a:r>
              <a:rPr lang="en-US" baseline="0" dirty="0" smtClean="0"/>
              <a:t>Isn’t it easier/safer to just </a:t>
            </a:r>
            <a:r>
              <a:rPr lang="en-US" baseline="0" dirty="0" err="1" smtClean="0"/>
              <a:t>virtualize</a:t>
            </a:r>
            <a:r>
              <a:rPr lang="en-US" baseline="0" dirty="0" smtClean="0"/>
              <a:t> my existing application through a cloud provider?</a:t>
            </a:r>
          </a:p>
          <a:p>
            <a:endParaRPr lang="en-US" baseline="0" dirty="0" smtClean="0"/>
          </a:p>
          <a:p>
            <a:r>
              <a:rPr lang="en-US" baseline="0" dirty="0" smtClean="0"/>
              <a:t>How can static analysis help me prepare for cloud deployment?</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62%</a:t>
            </a:r>
          </a:p>
          <a:p>
            <a:r>
              <a:rPr lang="en-US" dirty="0" smtClean="0"/>
              <a:t>B 19%</a:t>
            </a:r>
          </a:p>
          <a:p>
            <a:r>
              <a:rPr lang="en-US" dirty="0" smtClean="0"/>
              <a:t>C 27%</a:t>
            </a:r>
          </a:p>
          <a:p>
            <a:r>
              <a:rPr lang="en-US" dirty="0" smtClean="0"/>
              <a:t>D 23%</a:t>
            </a:r>
          </a:p>
          <a:p>
            <a:endParaRPr lang="en-US" dirty="0" smtClean="0"/>
          </a:p>
          <a:p>
            <a:r>
              <a:rPr lang="en-US" dirty="0" smtClean="0"/>
              <a:t>Must have been </a:t>
            </a:r>
            <a:r>
              <a:rPr lang="en-US" dirty="0" err="1" smtClean="0"/>
              <a:t>multple</a:t>
            </a:r>
            <a:r>
              <a:rPr lang="en-US" smtClean="0"/>
              <a:t> choice</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 – I’m that rogue guy, so I was glad to see Wayne say that rogues are “cool”</a:t>
            </a:r>
          </a:p>
          <a:p>
            <a:endParaRPr lang="en-US" dirty="0" smtClean="0"/>
          </a:p>
          <a:p>
            <a:r>
              <a:rPr lang="en-US" dirty="0" smtClean="0"/>
              <a:t>You need to have your basic</a:t>
            </a:r>
            <a:r>
              <a:rPr lang="en-US" baseline="0" dirty="0" smtClean="0"/>
              <a:t> policies fleshed out before you go finding providers and building things. Policies should include things like security, SLA, etc. And then you need to determine at least at a high level how you want it to be architected. Will you use specific libraries and technologies? Are there certain capabilities such as bursting that you need?</a:t>
            </a:r>
          </a:p>
          <a:p>
            <a:r>
              <a:rPr lang="en-US" baseline="0" dirty="0" smtClean="0"/>
              <a:t> </a:t>
            </a:r>
          </a:p>
          <a:p>
            <a:r>
              <a:rPr lang="en-US" baseline="0" dirty="0" smtClean="0"/>
              <a:t>All of this will guide your choice of providers, so you don’t need specific low-level details, but if for example you’re going to need elasticity, then a provider that charges a flat rate is probably not going to meet your needs. And you need to know whether you’ll be going private cloud, public, or some kind of hybrid usage.</a:t>
            </a:r>
          </a:p>
          <a:p>
            <a:endParaRPr lang="en-US" baseline="0" dirty="0" smtClean="0"/>
          </a:p>
          <a:p>
            <a:r>
              <a:rPr lang="en-US" baseline="0" dirty="0" smtClean="0"/>
              <a:t>As you’re doing this, there will be a certain temptation to take the easy way out and just push the stack you’re using into the cloud. While this is certainly a simple way to launch, it is unlikely to give the greater benefits of moving to the cloud like scalability, fault-tolerance, etc. </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look at some of the basic things you can do to make the migration easier and increase your chances</a:t>
            </a:r>
            <a:r>
              <a:rPr lang="en-US" baseline="0" dirty="0" smtClean="0"/>
              <a:t> of success. This box represents my traditional application that I want to move to the cloud. At the top it’s doing a bunch of UI stuff that’s using traditional libraries like .NET, Swing, Cocoa, etc. Hopefully it’s been built so that the UI isn’t deeply intertwined, because guess what – the UI is no longer the center of the world in the cloud, the service is. </a:t>
            </a:r>
          </a:p>
          <a:p>
            <a:endParaRPr lang="en-US" baseline="0" dirty="0" smtClean="0"/>
          </a:p>
          <a:p>
            <a:r>
              <a:rPr lang="en-US" baseline="0" dirty="0" smtClean="0"/>
              <a:t>So think about what your application is actually doing, and break it down into discrete basic components. Does it access a database, do some kind of computation, connect to some legacy system. The UI will be replaced with new ones that are built on your cloud services using things like HTML or native apps.</a:t>
            </a:r>
            <a:endParaRPr lang="en-US" dirty="0" smtClean="0"/>
          </a:p>
          <a:p>
            <a:endParaRPr lang="en-US" dirty="0" smtClean="0"/>
          </a:p>
          <a:p>
            <a:r>
              <a:rPr lang="en-US" dirty="0" smtClean="0"/>
              <a:t>Having these</a:t>
            </a:r>
            <a:r>
              <a:rPr lang="en-US" baseline="0" dirty="0" smtClean="0"/>
              <a:t> </a:t>
            </a:r>
            <a:r>
              <a:rPr lang="en-US" dirty="0" smtClean="0"/>
              <a:t>components you can plan which parts move to the cloud, in</a:t>
            </a:r>
            <a:r>
              <a:rPr lang="en-US" baseline="0" dirty="0" smtClean="0"/>
              <a:t> what order, and which stay in-house as needed. Being well defined will make them much easier to build upon, reuse, test and secure, so you’ll be getting big benefits here, especially as you start to expand the system past the first release.</a:t>
            </a:r>
            <a:endParaRPr lang="en-US" dirty="0" smtClean="0"/>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you’re planning out your components</a:t>
            </a:r>
            <a:r>
              <a:rPr lang="en-US" baseline="0" dirty="0" smtClean="0"/>
              <a:t> we can start to make good use of some development testing practices. Once you’ve got the basic design, put it through code review. Getting more people looking at the design before it’s set in stone will catch potential problems down the road.</a:t>
            </a:r>
          </a:p>
          <a:p>
            <a:endParaRPr lang="en-US" baseline="0" dirty="0" smtClean="0"/>
          </a:p>
          <a:p>
            <a:r>
              <a:rPr lang="en-US" baseline="0" dirty="0" smtClean="0"/>
              <a:t>To help make sure that your components are being built properly, and not getting turned into spaghetti, you’ll want to make sure that access to any particular code is through the API only. You can easily check and enforce this using pattern-based static analysis. For example, setup a configuration that will flag all public member fields, and require getter/setters instead. The same can also be said for static methods inside dynamic objects, they’re often a clue that the code is being accessed in a funny way, so use static analysis to catch them early while they’re easy to unravel.</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things to think about while you’re building is making sure of not just the individual components, but how the overall picture fits together.</a:t>
            </a:r>
            <a:r>
              <a:rPr lang="en-US" baseline="0" dirty="0" smtClean="0"/>
              <a:t> A great reason to go to the cloud is to be scalable, so you’ll want to make sure that your pieces are parallelizable. If you have some component that won’t allow two instances of itself to run at the same time, you’re never going to get the results you want. </a:t>
            </a:r>
          </a:p>
          <a:p>
            <a:endParaRPr lang="en-US" baseline="0" dirty="0" smtClean="0"/>
          </a:p>
          <a:p>
            <a:r>
              <a:rPr lang="en-US" baseline="0" dirty="0" smtClean="0"/>
              <a:t>And you need to remove yourself from thinking about the hardware. The system is really virtual, and pieces of it may come into existence briefly for your use, then be torn down. Sometimes this will fail, and you need to be able to gracefully not only survive such failures, but find alternates and get the job done. Your solution cannot be bound to a single machine that happens to have a particular resource, such as a database, it needs to be abstracted.</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software is built</a:t>
            </a:r>
            <a:r>
              <a:rPr lang="en-US" baseline="0" dirty="0" smtClean="0"/>
              <a:t> in a traditional application over time, it’s uncomfortably natural to end up with a bunch of utility components that have interlocking dependencies. This is a nightmare for maintainability, testing, security, and just about anything else you can think of. You’ll want to make sure as you rebuild that you stay unencumbered. A great way to do this is to use static analysis to check a few things. For example, cyclical or circular dependencies can be detected and corrected. </a:t>
            </a:r>
          </a:p>
          <a:p>
            <a:endParaRPr lang="en-US" baseline="0" dirty="0" smtClean="0"/>
          </a:p>
          <a:p>
            <a:r>
              <a:rPr lang="en-US" baseline="0" dirty="0" smtClean="0"/>
              <a:t>Take a look at metrics if you’re not already, and see which items will help you. Then make sure to not just run them as a report, but integrated into your development process, so that violations get reported as tasks directly to the developers, through the IDE, bug-tracking system, etc.</a:t>
            </a:r>
            <a:endParaRPr lang="en-US" dirty="0" smtClean="0"/>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You’ve all seen 2001. While the monolith is cool and can do amazing things,</a:t>
            </a:r>
            <a:r>
              <a:rPr lang="en-US" baseline="0" dirty="0" smtClean="0"/>
              <a:t> who really knows that it’s actual functionality is? Can you imagine trying to run penetration testing on it to be sure it’s secure? You’ll want to avoid such things. And </a:t>
            </a:r>
            <a:r>
              <a:rPr lang="en-US" baseline="0" dirty="0" err="1" smtClean="0"/>
              <a:t>monolithsm</a:t>
            </a:r>
            <a:r>
              <a:rPr lang="en-US" baseline="0" dirty="0" smtClean="0"/>
              <a:t> isn’t just represented by being a single binary, it also expresses itself in other ways, such as giant files or giant functions.</a:t>
            </a:r>
          </a:p>
          <a:p>
            <a:endParaRPr lang="en-US" baseline="0" dirty="0" smtClean="0"/>
          </a:p>
          <a:p>
            <a:r>
              <a:rPr lang="en-US" baseline="0" dirty="0" smtClean="0"/>
              <a:t>Again, static analysis can be used to help. Turn on metrics that flag files over a certain size, maybe a couple of hundred lines or whatever you’re comfortable with. I’ve seen applications that have a single file with 50,000 lines of code. Who thinks that was well built?</a:t>
            </a:r>
          </a:p>
          <a:p>
            <a:endParaRPr lang="en-US" baseline="0" dirty="0" smtClean="0"/>
          </a:p>
          <a:p>
            <a:r>
              <a:rPr lang="en-US" baseline="0" dirty="0" smtClean="0"/>
              <a:t>Do the same for methods or functions. If a function has too much code in it, it’s a warning that it might not be well-defined or built, for example it’s possibly doing two different things rather than one. So check the size of individual units inside the file using static analysis as well.</a:t>
            </a:r>
            <a:endParaRPr lang="en-US" dirty="0" smtClean="0"/>
          </a:p>
          <a:p>
            <a:endParaRPr lang="en-US" dirty="0" smtClean="0"/>
          </a:p>
          <a:p>
            <a:r>
              <a:rPr lang="en-US" dirty="0" smtClean="0"/>
              <a:t>There</a:t>
            </a:r>
            <a:r>
              <a:rPr lang="en-US" baseline="0" dirty="0" smtClean="0"/>
              <a:t> is another great way to find monolithic code, and that’s coverage analysis.</a:t>
            </a:r>
            <a:endParaRPr lang="en-US" dirty="0" smtClean="0"/>
          </a:p>
          <a:p>
            <a:r>
              <a:rPr lang="en-US" dirty="0" smtClean="0"/>
              <a:t>Poor coverage can point to monolithic code. If you don’t have any coverage information, tools that do auto-generation for unit testing</a:t>
            </a:r>
            <a:r>
              <a:rPr lang="en-US" baseline="0" dirty="0" smtClean="0"/>
              <a:t> also work especially well in this regard. If they can’t generate good coverage, it’s an indicator that something is going on inside the method unrelated to the parameters being passed to it. So you can clean it up.</a:t>
            </a:r>
            <a:endParaRPr lang="en-US" dirty="0" smtClean="0"/>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phrase “think global</a:t>
            </a:r>
            <a:r>
              <a:rPr lang="en-US" baseline="0" dirty="0" smtClean="0"/>
              <a:t> act local” is not usually applied to software, but it can be relevant. The point being that you should avoid global variables in your code. After all, w</a:t>
            </a:r>
            <a:r>
              <a:rPr lang="en-US" dirty="0" smtClean="0"/>
              <a:t>hat is “global” in a service oriented context? Once you’re using components,</a:t>
            </a:r>
            <a:r>
              <a:rPr lang="en-US" baseline="0" dirty="0" smtClean="0"/>
              <a:t> the use of </a:t>
            </a:r>
            <a:r>
              <a:rPr lang="en-US" baseline="0" dirty="0" err="1" smtClean="0"/>
              <a:t>globals</a:t>
            </a:r>
            <a:r>
              <a:rPr lang="en-US" baseline="0" dirty="0" smtClean="0"/>
              <a:t> becomes cumbersome and even dangerous, so keep your information local.</a:t>
            </a:r>
            <a:endParaRPr lang="en-US" dirty="0" smtClean="0"/>
          </a:p>
          <a:p>
            <a:endParaRPr lang="en-US" dirty="0" smtClean="0"/>
          </a:p>
          <a:p>
            <a:r>
              <a:rPr lang="en-US" dirty="0" smtClean="0"/>
              <a:t>Use static analysis to pin-point and remove global variables.</a:t>
            </a:r>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Slajd tytułowy">
    <p:spTree>
      <p:nvGrpSpPr>
        <p:cNvPr id="1" name=""/>
        <p:cNvGrpSpPr/>
        <p:nvPr/>
      </p:nvGrpSpPr>
      <p:grpSpPr>
        <a:xfrm>
          <a:off x="0" y="0"/>
          <a:ext cx="0" cy="0"/>
          <a:chOff x="0" y="0"/>
          <a:chExt cx="0" cy="0"/>
        </a:xfrm>
      </p:grpSpPr>
      <p:pic>
        <p:nvPicPr>
          <p:cNvPr id="4" name="Obraz 6" descr="template_PPT_BLUE.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46" name="Rectangle 2"/>
          <p:cNvSpPr>
            <a:spLocks noGrp="1" noChangeArrowheads="1"/>
          </p:cNvSpPr>
          <p:nvPr>
            <p:ph type="ctrTitle"/>
          </p:nvPr>
        </p:nvSpPr>
        <p:spPr>
          <a:xfrm>
            <a:off x="914400" y="2971800"/>
            <a:ext cx="6553200" cy="1524000"/>
          </a:xfrm>
        </p:spPr>
        <p:txBody>
          <a:bodyPr/>
          <a:lstStyle>
            <a:lvl1pPr>
              <a:defRPr sz="2400"/>
            </a:lvl1pPr>
          </a:lstStyle>
          <a:p>
            <a:r>
              <a:rPr lang="pl-PL" smtClean="0"/>
              <a:t>Kliknij, aby edytować styl</a:t>
            </a:r>
            <a:endParaRPr lang="en-US" dirty="0"/>
          </a:p>
        </p:txBody>
      </p:sp>
      <p:sp>
        <p:nvSpPr>
          <p:cNvPr id="6147" name="Rectangle 3"/>
          <p:cNvSpPr>
            <a:spLocks noGrp="1" noChangeArrowheads="1"/>
          </p:cNvSpPr>
          <p:nvPr>
            <p:ph type="subTitle" idx="1"/>
          </p:nvPr>
        </p:nvSpPr>
        <p:spPr>
          <a:xfrm>
            <a:off x="1066800" y="4800600"/>
            <a:ext cx="6324600" cy="990600"/>
          </a:xfrm>
        </p:spPr>
        <p:txBody>
          <a:bodyPr/>
          <a:lstStyle>
            <a:lvl1pPr marL="0" indent="0" algn="ctr">
              <a:buFont typeface="Wingdings" pitchFamily="2" charset="2"/>
              <a:buNone/>
              <a:defRPr sz="1800">
                <a:solidFill>
                  <a:schemeClr val="bg1"/>
                </a:solidFill>
              </a:defRPr>
            </a:lvl1pPr>
          </a:lstStyle>
          <a:p>
            <a:r>
              <a:rPr lang="pl-PL" smtClean="0"/>
              <a:t>Kliknij, aby edytować styl wzorca podtytułu</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5" name="Rectangle 6"/>
          <p:cNvSpPr>
            <a:spLocks noGrp="1" noChangeArrowheads="1"/>
          </p:cNvSpPr>
          <p:nvPr>
            <p:ph type="sldNum" sz="quarter" idx="11"/>
          </p:nvPr>
        </p:nvSpPr>
        <p:spPr/>
        <p:txBody>
          <a:bodyPr/>
          <a:lstStyle>
            <a:lvl1pPr>
              <a:defRPr/>
            </a:lvl1pPr>
          </a:lstStyle>
          <a:p>
            <a:fld id="{8A0D8B3D-B57F-FE41-8B41-E4F5E0FACF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152400"/>
            <a:ext cx="2057400" cy="60198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52400"/>
            <a:ext cx="6019800" cy="60198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5" name="Rectangle 6"/>
          <p:cNvSpPr>
            <a:spLocks noGrp="1" noChangeArrowheads="1"/>
          </p:cNvSpPr>
          <p:nvPr>
            <p:ph type="sldNum" sz="quarter" idx="11"/>
          </p:nvPr>
        </p:nvSpPr>
        <p:spPr/>
        <p:txBody>
          <a:bodyPr/>
          <a:lstStyle>
            <a:lvl1pPr>
              <a:defRPr/>
            </a:lvl1pPr>
          </a:lstStyle>
          <a:p>
            <a:fld id="{7982F995-C1D3-3645-A22F-09FA4C511B7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60960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0" y="6337300"/>
            <a:ext cx="2895600" cy="307975"/>
          </a:xfrm>
        </p:spPr>
        <p:txBody>
          <a:bodyPr/>
          <a:lstStyle>
            <a:lvl1pPr>
              <a:defRPr smtClean="0"/>
            </a:lvl1pPr>
          </a:lstStyle>
          <a:p>
            <a:r>
              <a:rPr lang="en-US"/>
              <a:t>Parasoft Proprietary and Confidential</a:t>
            </a:r>
          </a:p>
          <a:p>
            <a:endParaRPr lang="en-US"/>
          </a:p>
        </p:txBody>
      </p:sp>
      <p:sp>
        <p:nvSpPr>
          <p:cNvPr id="6" name="Slide Number Placeholder 5"/>
          <p:cNvSpPr>
            <a:spLocks noGrp="1"/>
          </p:cNvSpPr>
          <p:nvPr>
            <p:ph type="sldNum" sz="quarter" idx="11"/>
          </p:nvPr>
        </p:nvSpPr>
        <p:spPr>
          <a:xfrm>
            <a:off x="6553200" y="6245225"/>
            <a:ext cx="2133600" cy="307975"/>
          </a:xfrm>
        </p:spPr>
        <p:txBody>
          <a:bodyPr/>
          <a:lstStyle>
            <a:lvl1pPr>
              <a:defRPr smtClean="0"/>
            </a:lvl1pPr>
          </a:lstStyle>
          <a:p>
            <a:fld id="{899072C7-E802-414B-97AD-BC52859BB72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a:xfrm>
            <a:off x="395288" y="980728"/>
            <a:ext cx="8229600" cy="499144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5" name="Rectangle 6"/>
          <p:cNvSpPr>
            <a:spLocks noGrp="1" noChangeArrowheads="1"/>
          </p:cNvSpPr>
          <p:nvPr>
            <p:ph type="sldNum" sz="quarter" idx="11"/>
          </p:nvPr>
        </p:nvSpPr>
        <p:spPr/>
        <p:txBody>
          <a:bodyPr/>
          <a:lstStyle>
            <a:lvl1pPr>
              <a:defRPr/>
            </a:lvl1pPr>
          </a:lstStyle>
          <a:p>
            <a:fld id="{7F0A22B0-602B-CD45-9414-0479695D508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Nagłówek sekcji">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395536" y="980729"/>
            <a:ext cx="8238913" cy="1512167"/>
          </a:xfrm>
        </p:spPr>
        <p:txBody>
          <a:bodyPr/>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7" name="Symbol zastępczy zawartości 2"/>
          <p:cNvSpPr>
            <a:spLocks noGrp="1"/>
          </p:cNvSpPr>
          <p:nvPr>
            <p:ph idx="12"/>
          </p:nvPr>
        </p:nvSpPr>
        <p:spPr>
          <a:xfrm>
            <a:off x="395288" y="2708920"/>
            <a:ext cx="8229600" cy="326325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Rectangle 5"/>
          <p:cNvSpPr>
            <a:spLocks noGrp="1" noChangeArrowheads="1"/>
          </p:cNvSpPr>
          <p:nvPr>
            <p:ph type="ftr" sz="quarter" idx="13"/>
          </p:nvPr>
        </p:nvSpPr>
        <p:spPr/>
        <p:txBody>
          <a:bodyPr/>
          <a:lstStyle>
            <a:lvl1pPr>
              <a:defRPr/>
            </a:lvl1pPr>
          </a:lstStyle>
          <a:p>
            <a:pPr>
              <a:defRPr/>
            </a:pPr>
            <a:r>
              <a:rPr lang="en-US"/>
              <a:t>Parasoft Proprietary and Confidential</a:t>
            </a:r>
          </a:p>
        </p:txBody>
      </p:sp>
      <p:sp>
        <p:nvSpPr>
          <p:cNvPr id="5" name="Rectangle 6"/>
          <p:cNvSpPr>
            <a:spLocks noGrp="1" noChangeArrowheads="1"/>
          </p:cNvSpPr>
          <p:nvPr>
            <p:ph type="sldNum" sz="quarter" idx="14"/>
          </p:nvPr>
        </p:nvSpPr>
        <p:spPr/>
        <p:txBody>
          <a:bodyPr/>
          <a:lstStyle>
            <a:lvl1pPr>
              <a:defRPr/>
            </a:lvl1pPr>
          </a:lstStyle>
          <a:p>
            <a:fld id="{F986807D-EA67-604D-80E3-BBF02CF3ACB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828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828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6" name="Rectangle 6"/>
          <p:cNvSpPr>
            <a:spLocks noGrp="1" noChangeArrowheads="1"/>
          </p:cNvSpPr>
          <p:nvPr>
            <p:ph type="sldNum" sz="quarter" idx="11"/>
          </p:nvPr>
        </p:nvSpPr>
        <p:spPr/>
        <p:txBody>
          <a:bodyPr/>
          <a:lstStyle>
            <a:lvl1pPr>
              <a:defRPr/>
            </a:lvl1pPr>
          </a:lstStyle>
          <a:p>
            <a:fld id="{C300B0B8-A99F-854C-95CC-64C89AE1B8C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8" name="Rectangle 6"/>
          <p:cNvSpPr>
            <a:spLocks noGrp="1" noChangeArrowheads="1"/>
          </p:cNvSpPr>
          <p:nvPr>
            <p:ph type="sldNum" sz="quarter" idx="11"/>
          </p:nvPr>
        </p:nvSpPr>
        <p:spPr/>
        <p:txBody>
          <a:bodyPr/>
          <a:lstStyle>
            <a:lvl1pPr>
              <a:defRPr/>
            </a:lvl1pPr>
          </a:lstStyle>
          <a:p>
            <a:fld id="{1E2120ED-80E6-4E4A-96D0-B61C01D2ED9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4" name="Rectangle 6"/>
          <p:cNvSpPr>
            <a:spLocks noGrp="1" noChangeArrowheads="1"/>
          </p:cNvSpPr>
          <p:nvPr>
            <p:ph type="sldNum" sz="quarter" idx="11"/>
          </p:nvPr>
        </p:nvSpPr>
        <p:spPr/>
        <p:txBody>
          <a:bodyPr/>
          <a:lstStyle>
            <a:lvl1pPr>
              <a:defRPr/>
            </a:lvl1pPr>
          </a:lstStyle>
          <a:p>
            <a:fld id="{58B0D44B-B6CD-4247-8939-9686F9FE419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Pusty">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3" name="Rectangle 6"/>
          <p:cNvSpPr>
            <a:spLocks noGrp="1" noChangeArrowheads="1"/>
          </p:cNvSpPr>
          <p:nvPr>
            <p:ph type="sldNum" sz="quarter" idx="11"/>
          </p:nvPr>
        </p:nvSpPr>
        <p:spPr/>
        <p:txBody>
          <a:bodyPr/>
          <a:lstStyle>
            <a:lvl1pPr>
              <a:defRPr/>
            </a:lvl1pPr>
          </a:lstStyle>
          <a:p>
            <a:fld id="{811EC56D-E392-284E-8605-D35CAAB0FE0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6" name="Rectangle 6"/>
          <p:cNvSpPr>
            <a:spLocks noGrp="1" noChangeArrowheads="1"/>
          </p:cNvSpPr>
          <p:nvPr>
            <p:ph type="sldNum" sz="quarter" idx="11"/>
          </p:nvPr>
        </p:nvSpPr>
        <p:spPr/>
        <p:txBody>
          <a:bodyPr/>
          <a:lstStyle>
            <a:lvl1pPr>
              <a:defRPr/>
            </a:lvl1pPr>
          </a:lstStyle>
          <a:p>
            <a:fld id="{7B664ABE-B995-3F42-8016-3E0C836FC59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6" name="Rectangle 6"/>
          <p:cNvSpPr>
            <a:spLocks noGrp="1" noChangeArrowheads="1"/>
          </p:cNvSpPr>
          <p:nvPr>
            <p:ph type="sldNum" sz="quarter" idx="11"/>
          </p:nvPr>
        </p:nvSpPr>
        <p:spPr/>
        <p:txBody>
          <a:bodyPr/>
          <a:lstStyle>
            <a:lvl1pPr>
              <a:defRPr/>
            </a:lvl1pPr>
          </a:lstStyle>
          <a:p>
            <a:fld id="{EE2F6B7C-D229-8440-BBE2-1620064C1DC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15" name="Rectangle 9"/>
          <p:cNvSpPr>
            <a:spLocks noChangeArrowheads="1"/>
          </p:cNvSpPr>
          <p:nvPr/>
        </p:nvSpPr>
        <p:spPr bwMode="auto">
          <a:xfrm>
            <a:off x="0" y="6554788"/>
            <a:ext cx="8229600" cy="303212"/>
          </a:xfrm>
          <a:prstGeom prst="rect">
            <a:avLst/>
          </a:prstGeom>
          <a:solidFill>
            <a:srgbClr val="77787B"/>
          </a:solidFill>
          <a:ln w="9525">
            <a:noFill/>
            <a:miter lim="800000"/>
            <a:headEnd/>
            <a:tailEnd/>
          </a:ln>
          <a:effectLst/>
        </p:spPr>
        <p:txBody>
          <a:bodyPr wrap="none" anchor="ctr"/>
          <a:lstStyle/>
          <a:p>
            <a:pPr>
              <a:defRPr/>
            </a:pPr>
            <a:endParaRPr lang="en-US">
              <a:ea typeface="+mn-ea"/>
            </a:endParaRPr>
          </a:p>
        </p:txBody>
      </p:sp>
      <p:sp>
        <p:nvSpPr>
          <p:cNvPr id="12" name="Rectangle 9"/>
          <p:cNvSpPr>
            <a:spLocks noChangeArrowheads="1"/>
          </p:cNvSpPr>
          <p:nvPr/>
        </p:nvSpPr>
        <p:spPr bwMode="auto">
          <a:xfrm>
            <a:off x="0" y="0"/>
            <a:ext cx="7292975" cy="692150"/>
          </a:xfrm>
          <a:prstGeom prst="rect">
            <a:avLst/>
          </a:prstGeom>
          <a:solidFill>
            <a:srgbClr val="005A8A"/>
          </a:solidFill>
          <a:ln w="9525">
            <a:noFill/>
            <a:miter lim="800000"/>
            <a:headEnd/>
            <a:tailEnd/>
          </a:ln>
          <a:effectLst/>
        </p:spPr>
        <p:txBody>
          <a:bodyPr wrap="none" anchor="ctr"/>
          <a:lstStyle/>
          <a:p>
            <a:pPr>
              <a:defRPr/>
            </a:pPr>
            <a:endParaRPr lang="en-US">
              <a:ea typeface="+mn-ea"/>
            </a:endParaRPr>
          </a:p>
        </p:txBody>
      </p:sp>
      <p:sp>
        <p:nvSpPr>
          <p:cNvPr id="1028" name="Rectangle 2"/>
          <p:cNvSpPr>
            <a:spLocks noGrp="1" noChangeArrowheads="1"/>
          </p:cNvSpPr>
          <p:nvPr>
            <p:ph type="title"/>
          </p:nvPr>
        </p:nvSpPr>
        <p:spPr bwMode="auto">
          <a:xfrm>
            <a:off x="323850" y="0"/>
            <a:ext cx="6696075" cy="692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t>Kliknij, aby edytować styl</a:t>
            </a:r>
            <a:endParaRPr lang="en-US"/>
          </a:p>
        </p:txBody>
      </p:sp>
      <p:sp>
        <p:nvSpPr>
          <p:cNvPr id="4101" name="Rectangle 5"/>
          <p:cNvSpPr>
            <a:spLocks noGrp="1" noChangeArrowheads="1"/>
          </p:cNvSpPr>
          <p:nvPr>
            <p:ph type="ftr" sz="quarter" idx="3"/>
          </p:nvPr>
        </p:nvSpPr>
        <p:spPr bwMode="auto">
          <a:xfrm>
            <a:off x="25082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50000"/>
              </a:spcBef>
              <a:defRPr sz="1000" dirty="0" err="1">
                <a:solidFill>
                  <a:schemeClr val="bg1"/>
                </a:solidFill>
                <a:latin typeface="Calibri" pitchFamily="34" charset="0"/>
                <a:ea typeface="+mn-ea"/>
                <a:cs typeface="Calibri" pitchFamily="34" charset="0"/>
              </a:defRPr>
            </a:lvl1pPr>
          </a:lstStyle>
          <a:p>
            <a:pPr>
              <a:defRPr/>
            </a:pPr>
            <a:r>
              <a:rPr lang="en-US"/>
              <a:t>Parasoft Proprietary and Confidential</a:t>
            </a:r>
          </a:p>
        </p:txBody>
      </p:sp>
      <p:sp>
        <p:nvSpPr>
          <p:cNvPr id="4102" name="Rectangle 6"/>
          <p:cNvSpPr>
            <a:spLocks noGrp="1" noChangeArrowheads="1"/>
          </p:cNvSpPr>
          <p:nvPr>
            <p:ph type="sldNum" sz="quarter" idx="4"/>
          </p:nvPr>
        </p:nvSpPr>
        <p:spPr bwMode="auto">
          <a:xfrm>
            <a:off x="7531100" y="6584950"/>
            <a:ext cx="6223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latin typeface="Calibri" charset="0"/>
                <a:ea typeface="Calibri" charset="0"/>
                <a:cs typeface="Calibri" charset="0"/>
              </a:defRPr>
            </a:lvl1pPr>
          </a:lstStyle>
          <a:p>
            <a:fld id="{E8CC9EF4-4D67-2A4C-A24A-3DB846680E6C}" type="slidenum">
              <a:rPr lang="en-US"/>
              <a:pPr/>
              <a:t>‹#›</a:t>
            </a:fld>
            <a:endParaRPr lang="en-US"/>
          </a:p>
        </p:txBody>
      </p:sp>
      <p:sp>
        <p:nvSpPr>
          <p:cNvPr id="4104" name="Text Box 8"/>
          <p:cNvSpPr txBox="1">
            <a:spLocks noChangeArrowheads="1"/>
          </p:cNvSpPr>
          <p:nvPr/>
        </p:nvSpPr>
        <p:spPr bwMode="auto">
          <a:xfrm>
            <a:off x="839788" y="839788"/>
            <a:ext cx="7772400" cy="396875"/>
          </a:xfrm>
          <a:prstGeom prst="rect">
            <a:avLst/>
          </a:prstGeom>
          <a:noFill/>
          <a:ln w="9525">
            <a:noFill/>
            <a:miter lim="800000"/>
            <a:headEnd/>
            <a:tailEnd/>
          </a:ln>
          <a:effectLst/>
        </p:spPr>
        <p:txBody>
          <a:bodyPr>
            <a:spAutoFit/>
          </a:bodyPr>
          <a:lstStyle/>
          <a:p>
            <a:pPr>
              <a:spcBef>
                <a:spcPct val="50000"/>
              </a:spcBef>
              <a:defRPr/>
            </a:pPr>
            <a:endParaRPr lang="pl-PL" sz="2000" b="1">
              <a:latin typeface="Verdana" pitchFamily="34" charset="0"/>
              <a:ea typeface="+mn-ea"/>
              <a:cs typeface="+mn-cs"/>
            </a:endParaRPr>
          </a:p>
        </p:txBody>
      </p:sp>
      <p:sp>
        <p:nvSpPr>
          <p:cNvPr id="1032" name="Rectangle 3"/>
          <p:cNvSpPr>
            <a:spLocks noGrp="1" noChangeArrowheads="1"/>
          </p:cNvSpPr>
          <p:nvPr>
            <p:ph type="body" idx="1"/>
          </p:nvPr>
        </p:nvSpPr>
        <p:spPr bwMode="auto">
          <a:xfrm>
            <a:off x="395288" y="981075"/>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1" name="Rectangle 8"/>
          <p:cNvSpPr>
            <a:spLocks noChangeArrowheads="1"/>
          </p:cNvSpPr>
          <p:nvPr/>
        </p:nvSpPr>
        <p:spPr bwMode="auto">
          <a:xfrm>
            <a:off x="7308850" y="0"/>
            <a:ext cx="1835150" cy="549275"/>
          </a:xfrm>
          <a:prstGeom prst="rect">
            <a:avLst/>
          </a:prstGeom>
          <a:solidFill>
            <a:srgbClr val="77787B"/>
          </a:solidFill>
          <a:ln w="9525">
            <a:noFill/>
            <a:miter lim="800000"/>
            <a:headEnd/>
            <a:tailEnd/>
          </a:ln>
          <a:effectLst/>
        </p:spPr>
        <p:txBody>
          <a:bodyPr wrap="none" anchor="ctr"/>
          <a:lstStyle/>
          <a:p>
            <a:pPr>
              <a:defRPr/>
            </a:pPr>
            <a:endParaRPr lang="en-US">
              <a:ea typeface="+mn-ea"/>
            </a:endParaRPr>
          </a:p>
        </p:txBody>
      </p:sp>
      <p:sp>
        <p:nvSpPr>
          <p:cNvPr id="16" name="Rectangle 9"/>
          <p:cNvSpPr>
            <a:spLocks noChangeArrowheads="1"/>
          </p:cNvSpPr>
          <p:nvPr/>
        </p:nvSpPr>
        <p:spPr bwMode="auto">
          <a:xfrm>
            <a:off x="8243888" y="6707188"/>
            <a:ext cx="900112" cy="150812"/>
          </a:xfrm>
          <a:prstGeom prst="rect">
            <a:avLst/>
          </a:prstGeom>
          <a:solidFill>
            <a:srgbClr val="005A8A"/>
          </a:solidFill>
          <a:ln w="9525">
            <a:noFill/>
            <a:miter lim="800000"/>
            <a:headEnd/>
            <a:tailEnd/>
          </a:ln>
          <a:effectLst/>
        </p:spPr>
        <p:txBody>
          <a:bodyPr wrap="none" anchor="ctr"/>
          <a:lstStyle/>
          <a:p>
            <a:pPr>
              <a:defRPr/>
            </a:pPr>
            <a:endParaRPr lang="en-US">
              <a:ea typeface="+mn-ea"/>
            </a:endParaRPr>
          </a:p>
        </p:txBody>
      </p:sp>
      <p:pic>
        <p:nvPicPr>
          <p:cNvPr id="1035" name="Obraz 16" descr="logo.png"/>
          <p:cNvPicPr>
            <a:picLocks noChangeAspect="1"/>
          </p:cNvPicPr>
          <p:nvPr/>
        </p:nvPicPr>
        <p:blipFill>
          <a:blip r:embed="rId14"/>
          <a:srcRect/>
          <a:stretch>
            <a:fillRect/>
          </a:stretch>
        </p:blipFill>
        <p:spPr bwMode="auto">
          <a:xfrm>
            <a:off x="7556500" y="125413"/>
            <a:ext cx="1304925" cy="287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fontAlgn="base">
        <a:spcBef>
          <a:spcPct val="0"/>
        </a:spcBef>
        <a:spcAft>
          <a:spcPct val="0"/>
        </a:spcAft>
        <a:defRPr sz="2600">
          <a:solidFill>
            <a:schemeClr val="bg1"/>
          </a:solidFill>
          <a:latin typeface="Calibri" pitchFamily="34" charset="0"/>
          <a:ea typeface="Calibri" charset="0"/>
          <a:cs typeface="Calibri" pitchFamily="34" charset="0"/>
        </a:defRPr>
      </a:lvl1pPr>
      <a:lvl2pPr algn="l" rtl="0" fontAlgn="base">
        <a:spcBef>
          <a:spcPct val="0"/>
        </a:spcBef>
        <a:spcAft>
          <a:spcPct val="0"/>
        </a:spcAft>
        <a:defRPr sz="2600">
          <a:solidFill>
            <a:schemeClr val="bg1"/>
          </a:solidFill>
          <a:latin typeface="Calibri" pitchFamily="34" charset="0"/>
          <a:ea typeface="Calibri" charset="0"/>
          <a:cs typeface="Calibri" pitchFamily="34" charset="0"/>
        </a:defRPr>
      </a:lvl2pPr>
      <a:lvl3pPr algn="l" rtl="0" fontAlgn="base">
        <a:spcBef>
          <a:spcPct val="0"/>
        </a:spcBef>
        <a:spcAft>
          <a:spcPct val="0"/>
        </a:spcAft>
        <a:defRPr sz="2600">
          <a:solidFill>
            <a:schemeClr val="bg1"/>
          </a:solidFill>
          <a:latin typeface="Calibri" pitchFamily="34" charset="0"/>
          <a:ea typeface="Calibri" charset="0"/>
          <a:cs typeface="Calibri" pitchFamily="34" charset="0"/>
        </a:defRPr>
      </a:lvl3pPr>
      <a:lvl4pPr algn="l" rtl="0" fontAlgn="base">
        <a:spcBef>
          <a:spcPct val="0"/>
        </a:spcBef>
        <a:spcAft>
          <a:spcPct val="0"/>
        </a:spcAft>
        <a:defRPr sz="2600">
          <a:solidFill>
            <a:schemeClr val="bg1"/>
          </a:solidFill>
          <a:latin typeface="Calibri" pitchFamily="34" charset="0"/>
          <a:ea typeface="Calibri" charset="0"/>
          <a:cs typeface="Calibri" pitchFamily="34" charset="0"/>
        </a:defRPr>
      </a:lvl4pPr>
      <a:lvl5pPr algn="l" rtl="0" fontAlgn="base">
        <a:spcBef>
          <a:spcPct val="0"/>
        </a:spcBef>
        <a:spcAft>
          <a:spcPct val="0"/>
        </a:spcAft>
        <a:defRPr sz="2600">
          <a:solidFill>
            <a:schemeClr val="bg1"/>
          </a:solidFill>
          <a:latin typeface="Calibri" pitchFamily="34" charset="0"/>
          <a:ea typeface="Calibri" charset="0"/>
          <a:cs typeface="Calibri" pitchFamily="34" charset="0"/>
        </a:defRPr>
      </a:lvl5pPr>
      <a:lvl6pPr marL="457200" algn="l" rtl="0" eaLnBrk="1" fontAlgn="base" hangingPunct="1">
        <a:spcBef>
          <a:spcPct val="0"/>
        </a:spcBef>
        <a:spcAft>
          <a:spcPct val="0"/>
        </a:spcAft>
        <a:defRPr sz="2800">
          <a:solidFill>
            <a:schemeClr val="bg1"/>
          </a:solidFill>
          <a:latin typeface="Verdana" pitchFamily="34" charset="0"/>
        </a:defRPr>
      </a:lvl6pPr>
      <a:lvl7pPr marL="914400" algn="l" rtl="0" eaLnBrk="1" fontAlgn="base" hangingPunct="1">
        <a:spcBef>
          <a:spcPct val="0"/>
        </a:spcBef>
        <a:spcAft>
          <a:spcPct val="0"/>
        </a:spcAft>
        <a:defRPr sz="2800">
          <a:solidFill>
            <a:schemeClr val="bg1"/>
          </a:solidFill>
          <a:latin typeface="Verdana" pitchFamily="34" charset="0"/>
        </a:defRPr>
      </a:lvl7pPr>
      <a:lvl8pPr marL="1371600" algn="l" rtl="0" eaLnBrk="1" fontAlgn="base" hangingPunct="1">
        <a:spcBef>
          <a:spcPct val="0"/>
        </a:spcBef>
        <a:spcAft>
          <a:spcPct val="0"/>
        </a:spcAft>
        <a:defRPr sz="2800">
          <a:solidFill>
            <a:schemeClr val="bg1"/>
          </a:solidFill>
          <a:latin typeface="Verdana" pitchFamily="34" charset="0"/>
        </a:defRPr>
      </a:lvl8pPr>
      <a:lvl9pPr marL="1828800" algn="l" rtl="0" eaLnBrk="1" fontAlgn="base" hangingPunct="1">
        <a:spcBef>
          <a:spcPct val="0"/>
        </a:spcBef>
        <a:spcAft>
          <a:spcPct val="0"/>
        </a:spcAft>
        <a:defRPr sz="2800">
          <a:solidFill>
            <a:schemeClr val="bg1"/>
          </a:solidFill>
          <a:latin typeface="Verdana" pitchFamily="34" charset="0"/>
        </a:defRPr>
      </a:lvl9pPr>
    </p:titleStyle>
    <p:bodyStyle>
      <a:lvl1pPr marL="457200" indent="-457200" algn="l" rtl="0" fontAlgn="base">
        <a:spcBef>
          <a:spcPct val="20000"/>
        </a:spcBef>
        <a:spcAft>
          <a:spcPct val="0"/>
        </a:spcAft>
        <a:buClr>
          <a:srgbClr val="006192"/>
        </a:buClr>
        <a:buFont typeface="Wingdings" charset="2"/>
        <a:buChar char="§"/>
        <a:defRPr sz="2400">
          <a:solidFill>
            <a:schemeClr val="tx1"/>
          </a:solidFill>
          <a:latin typeface="Calibri" pitchFamily="34" charset="0"/>
          <a:ea typeface="Calibri" charset="0"/>
          <a:cs typeface="Calibri" pitchFamily="34" charset="0"/>
        </a:defRPr>
      </a:lvl1pPr>
      <a:lvl2pPr marL="838200" indent="-381000" algn="l" rtl="0" fontAlgn="base">
        <a:spcBef>
          <a:spcPct val="20000"/>
        </a:spcBef>
        <a:spcAft>
          <a:spcPct val="0"/>
        </a:spcAft>
        <a:buClr>
          <a:schemeClr val="bg2"/>
        </a:buClr>
        <a:buFont typeface="Wingdings" charset="2"/>
        <a:buChar char="§"/>
        <a:defRPr sz="2000">
          <a:solidFill>
            <a:schemeClr val="tx1"/>
          </a:solidFill>
          <a:latin typeface="Calibri" pitchFamily="34" charset="0"/>
          <a:ea typeface="Calibri" charset="0"/>
          <a:cs typeface="Calibri" pitchFamily="34" charset="0"/>
        </a:defRPr>
      </a:lvl2pPr>
      <a:lvl3pPr marL="1257300" indent="-342900" algn="l" rtl="0" fontAlgn="base">
        <a:spcBef>
          <a:spcPct val="20000"/>
        </a:spcBef>
        <a:spcAft>
          <a:spcPct val="0"/>
        </a:spcAft>
        <a:buClr>
          <a:schemeClr val="tx1"/>
        </a:buClr>
        <a:buFont typeface="Wingdings" charset="2"/>
        <a:buChar char="§"/>
        <a:defRPr>
          <a:solidFill>
            <a:schemeClr val="tx1"/>
          </a:solidFill>
          <a:latin typeface="Calibri" pitchFamily="34" charset="0"/>
          <a:ea typeface="Calibri" charset="0"/>
          <a:cs typeface="Calibri" pitchFamily="34" charset="0"/>
        </a:defRPr>
      </a:lvl3pPr>
      <a:lvl4pPr marL="1676400" indent="-304800" algn="l" rtl="0" fontAlgn="base">
        <a:spcBef>
          <a:spcPct val="20000"/>
        </a:spcBef>
        <a:spcAft>
          <a:spcPct val="0"/>
        </a:spcAft>
        <a:buClr>
          <a:schemeClr val="tx1"/>
        </a:buClr>
        <a:buFont typeface="Wingdings" charset="2"/>
        <a:buChar char="§"/>
        <a:defRPr sz="1600">
          <a:solidFill>
            <a:schemeClr val="tx1"/>
          </a:solidFill>
          <a:latin typeface="Calibri" pitchFamily="34" charset="0"/>
          <a:ea typeface="Calibri" charset="0"/>
          <a:cs typeface="Calibri" pitchFamily="34" charset="0"/>
        </a:defRPr>
      </a:lvl4pPr>
      <a:lvl5pPr marL="2133600" indent="-304800" algn="l" rtl="0" fontAlgn="base">
        <a:spcBef>
          <a:spcPct val="20000"/>
        </a:spcBef>
        <a:spcAft>
          <a:spcPct val="0"/>
        </a:spcAft>
        <a:buClr>
          <a:schemeClr val="tx1"/>
        </a:buClr>
        <a:buFont typeface="Wingdings" charset="2"/>
        <a:buChar char="§"/>
        <a:defRPr sz="1600">
          <a:solidFill>
            <a:schemeClr val="tx1"/>
          </a:solidFill>
          <a:latin typeface="Calibri" pitchFamily="34" charset="0"/>
          <a:ea typeface="Calibri" charset="0"/>
          <a:cs typeface="Calibri" pitchFamily="34" charset="0"/>
        </a:defRPr>
      </a:lvl5pPr>
      <a:lvl6pPr marL="2590800" indent="-3048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6pPr>
      <a:lvl7pPr marL="3048000" indent="-3048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7pPr>
      <a:lvl8pPr marL="3505200" indent="-3048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8pPr>
      <a:lvl9pPr marL="3962400" indent="-3048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gif"/><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hyperlink" Target="mailto:info@parasoft.com" TargetMode="External"/><Relationship Id="rId4" Type="http://schemas.openxmlformats.org/officeDocument/2006/relationships/hyperlink" Target="mailto:webinar@parasoft.com" TargetMode="External"/><Relationship Id="rId5" Type="http://schemas.openxmlformats.org/officeDocument/2006/relationships/image" Target="../media/image12.jpeg"/><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827088" y="2708275"/>
            <a:ext cx="6553200" cy="1524000"/>
          </a:xfrm>
        </p:spPr>
        <p:txBody>
          <a:bodyPr anchor="t"/>
          <a:lstStyle/>
          <a:p>
            <a:pPr eaLnBrk="1" hangingPunct="1"/>
            <a:r>
              <a:rPr lang="en-US" sz="2800" smtClean="0"/>
              <a:t>Migrating Applications to the Cloud</a:t>
            </a:r>
            <a:br>
              <a:rPr lang="en-US" sz="2800" smtClean="0"/>
            </a:br>
            <a:r>
              <a:rPr lang="en-US" sz="2000" smtClean="0"/>
              <a:t>Prevent the Most Common Reasons for Failure</a:t>
            </a:r>
            <a:endParaRPr lang="ru-RU" sz="2800" smtClean="0"/>
          </a:p>
        </p:txBody>
      </p:sp>
      <p:sp>
        <p:nvSpPr>
          <p:cNvPr id="16386" name="Subtitle 2"/>
          <p:cNvSpPr>
            <a:spLocks noGrp="1"/>
          </p:cNvSpPr>
          <p:nvPr>
            <p:ph type="subTitle" idx="1"/>
          </p:nvPr>
        </p:nvSpPr>
        <p:spPr/>
        <p:txBody>
          <a:bodyPr/>
          <a:lstStyle/>
          <a:p>
            <a:pPr eaLnBrk="1" hangingPunct="1"/>
            <a:r>
              <a:rPr lang="en-US" dirty="0" smtClean="0"/>
              <a:t>Parasoft</a:t>
            </a:r>
          </a:p>
          <a:p>
            <a:pPr eaLnBrk="1" hangingPunct="1"/>
            <a:r>
              <a:rPr lang="en-US" dirty="0" smtClean="0"/>
              <a:t>December 2012</a:t>
            </a:r>
            <a:endParaRPr lang="ru-RU"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Monoliths in the Cloud</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10</a:t>
            </a:fld>
            <a:endParaRPr lang="en-US"/>
          </a:p>
        </p:txBody>
      </p:sp>
      <p:pic>
        <p:nvPicPr>
          <p:cNvPr id="6" name="Picture 5" descr="2001-05.jpeg"/>
          <p:cNvPicPr>
            <a:picLocks noChangeAspect="1"/>
          </p:cNvPicPr>
          <p:nvPr/>
        </p:nvPicPr>
        <p:blipFill>
          <a:blip r:embed="rId3"/>
          <a:stretch>
            <a:fillRect/>
          </a:stretch>
        </p:blipFill>
        <p:spPr>
          <a:xfrm>
            <a:off x="609600" y="1524000"/>
            <a:ext cx="7696200" cy="3639661"/>
          </a:xfrm>
          <a:prstGeom prst="rect">
            <a:avLst/>
          </a:prstGeom>
        </p:spPr>
      </p:pic>
      <p:sp>
        <p:nvSpPr>
          <p:cNvPr id="7" name="TextBox 6"/>
          <p:cNvSpPr txBox="1"/>
          <p:nvPr/>
        </p:nvSpPr>
        <p:spPr>
          <a:xfrm>
            <a:off x="3200400" y="4343400"/>
            <a:ext cx="2340154" cy="461665"/>
          </a:xfrm>
          <a:prstGeom prst="rect">
            <a:avLst/>
          </a:prstGeom>
          <a:noFill/>
        </p:spPr>
        <p:txBody>
          <a:bodyPr wrap="none" rtlCol="0">
            <a:spAutoFit/>
          </a:bodyPr>
          <a:lstStyle/>
          <a:p>
            <a:r>
              <a:rPr lang="en-US" sz="2400" dirty="0" smtClean="0">
                <a:solidFill>
                  <a:schemeClr val="bg1">
                    <a:lumMod val="95000"/>
                  </a:schemeClr>
                </a:solidFill>
              </a:rPr>
              <a:t>Giant Functions</a:t>
            </a:r>
            <a:endParaRPr lang="en-US" sz="2400" dirty="0">
              <a:solidFill>
                <a:schemeClr val="bg1">
                  <a:lumMod val="95000"/>
                </a:schemeClr>
              </a:solidFill>
            </a:endParaRPr>
          </a:p>
        </p:txBody>
      </p:sp>
      <p:sp>
        <p:nvSpPr>
          <p:cNvPr id="8" name="TextBox 7"/>
          <p:cNvSpPr txBox="1"/>
          <p:nvPr/>
        </p:nvSpPr>
        <p:spPr>
          <a:xfrm>
            <a:off x="3505200" y="3886200"/>
            <a:ext cx="1655622" cy="461665"/>
          </a:xfrm>
          <a:prstGeom prst="rect">
            <a:avLst/>
          </a:prstGeom>
          <a:noFill/>
        </p:spPr>
        <p:txBody>
          <a:bodyPr wrap="none" rtlCol="0">
            <a:spAutoFit/>
          </a:bodyPr>
          <a:lstStyle/>
          <a:p>
            <a:r>
              <a:rPr lang="en-US" sz="2400" dirty="0" smtClean="0">
                <a:solidFill>
                  <a:schemeClr val="bg1">
                    <a:lumMod val="95000"/>
                  </a:schemeClr>
                </a:solidFill>
              </a:rPr>
              <a:t>Giant Files</a:t>
            </a:r>
            <a:endParaRPr lang="en-US" sz="2400" dirty="0">
              <a:solidFill>
                <a:schemeClr val="bg1">
                  <a:lumMod val="9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Globally</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11</a:t>
            </a:fld>
            <a:endParaRPr lang="en-US"/>
          </a:p>
        </p:txBody>
      </p:sp>
      <p:pic>
        <p:nvPicPr>
          <p:cNvPr id="25602" name="Picture 2"/>
          <p:cNvPicPr>
            <a:picLocks noChangeAspect="1" noChangeArrowheads="1"/>
          </p:cNvPicPr>
          <p:nvPr/>
        </p:nvPicPr>
        <p:blipFill>
          <a:blip r:embed="rId3"/>
          <a:srcRect/>
          <a:stretch>
            <a:fillRect/>
          </a:stretch>
        </p:blipFill>
        <p:spPr bwMode="auto">
          <a:xfrm>
            <a:off x="1981200" y="914400"/>
            <a:ext cx="5105400" cy="51054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Exceptional</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12</a:t>
            </a:fld>
            <a:endParaRPr lang="en-US"/>
          </a:p>
        </p:txBody>
      </p:sp>
      <p:pic>
        <p:nvPicPr>
          <p:cNvPr id="6" name="Picture 5" descr="exception-page.png"/>
          <p:cNvPicPr>
            <a:picLocks noChangeAspect="1"/>
          </p:cNvPicPr>
          <p:nvPr/>
        </p:nvPicPr>
        <p:blipFill>
          <a:blip r:embed="rId3"/>
          <a:stretch>
            <a:fillRect/>
          </a:stretch>
        </p:blipFill>
        <p:spPr>
          <a:xfrm>
            <a:off x="4724400" y="1295400"/>
            <a:ext cx="4195281" cy="3733800"/>
          </a:xfrm>
          <a:prstGeom prst="rect">
            <a:avLst/>
          </a:prstGeom>
        </p:spPr>
      </p:pic>
      <p:pic>
        <p:nvPicPr>
          <p:cNvPr id="7" name="Picture 6" descr="1CTX114675-1.gif"/>
          <p:cNvPicPr>
            <a:picLocks noChangeAspect="1"/>
          </p:cNvPicPr>
          <p:nvPr/>
        </p:nvPicPr>
        <p:blipFill>
          <a:blip r:embed="rId4"/>
          <a:stretch>
            <a:fillRect/>
          </a:stretch>
        </p:blipFill>
        <p:spPr>
          <a:xfrm>
            <a:off x="457200" y="914400"/>
            <a:ext cx="3463925" cy="2574110"/>
          </a:xfrm>
          <a:prstGeom prst="rect">
            <a:avLst/>
          </a:prstGeom>
        </p:spPr>
      </p:pic>
      <p:pic>
        <p:nvPicPr>
          <p:cNvPr id="8" name="Picture 7" descr="UnhandledExceptionClass.png"/>
          <p:cNvPicPr>
            <a:picLocks noChangeAspect="1"/>
          </p:cNvPicPr>
          <p:nvPr/>
        </p:nvPicPr>
        <p:blipFill>
          <a:blip r:embed="rId5"/>
          <a:stretch>
            <a:fillRect/>
          </a:stretch>
        </p:blipFill>
        <p:spPr>
          <a:xfrm>
            <a:off x="2133600" y="3962400"/>
            <a:ext cx="3827130" cy="2362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is vital</a:t>
            </a:r>
            <a:endParaRPr lang="en-US" dirty="0"/>
          </a:p>
        </p:txBody>
      </p:sp>
      <p:sp>
        <p:nvSpPr>
          <p:cNvPr id="3" name="Content Placeholder 2"/>
          <p:cNvSpPr>
            <a:spLocks noGrp="1"/>
          </p:cNvSpPr>
          <p:nvPr>
            <p:ph idx="1"/>
          </p:nvPr>
        </p:nvSpPr>
        <p:spPr/>
        <p:txBody>
          <a:bodyPr/>
          <a:lstStyle/>
          <a:p>
            <a:r>
              <a:rPr lang="en-US" dirty="0" smtClean="0"/>
              <a:t>Suddenly there are openings everywhere</a:t>
            </a:r>
          </a:p>
          <a:p>
            <a:r>
              <a:rPr lang="en-US" dirty="0" smtClean="0"/>
              <a:t>Can’t rely on “it was checked elsewhere in the application”</a:t>
            </a:r>
          </a:p>
          <a:p>
            <a:r>
              <a:rPr lang="en-US" dirty="0" smtClean="0"/>
              <a:t>Input validation covers wide swath of potential problems</a:t>
            </a:r>
          </a:p>
          <a:p>
            <a:r>
              <a:rPr lang="en-US" dirty="0" smtClean="0"/>
              <a:t>OWASP Top 10</a:t>
            </a:r>
          </a:p>
          <a:p>
            <a:r>
              <a:rPr lang="en-US" dirty="0" smtClean="0"/>
              <a:t>CWE Top 25</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13</a:t>
            </a:fld>
            <a:endParaRPr lang="en-US"/>
          </a:p>
        </p:txBody>
      </p:sp>
      <p:pic>
        <p:nvPicPr>
          <p:cNvPr id="6" name="Picture 5" descr="cloud-security.jpeg"/>
          <p:cNvPicPr>
            <a:picLocks noChangeAspect="1"/>
          </p:cNvPicPr>
          <p:nvPr/>
        </p:nvPicPr>
        <p:blipFill>
          <a:blip r:embed="rId3"/>
          <a:stretch>
            <a:fillRect/>
          </a:stretch>
        </p:blipFill>
        <p:spPr>
          <a:xfrm>
            <a:off x="3581400" y="2895600"/>
            <a:ext cx="5114878" cy="35877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 Plan, Measure, Monitor</a:t>
            </a:r>
            <a:endParaRPr lang="en-US" dirty="0"/>
          </a:p>
        </p:txBody>
      </p:sp>
      <p:sp>
        <p:nvSpPr>
          <p:cNvPr id="3" name="Content Placeholder 2"/>
          <p:cNvSpPr>
            <a:spLocks noGrp="1"/>
          </p:cNvSpPr>
          <p:nvPr>
            <p:ph idx="1"/>
          </p:nvPr>
        </p:nvSpPr>
        <p:spPr>
          <a:xfrm>
            <a:off x="3733800" y="2514600"/>
            <a:ext cx="4891088" cy="3457575"/>
          </a:xfrm>
        </p:spPr>
        <p:txBody>
          <a:bodyPr/>
          <a:lstStyle/>
          <a:p>
            <a:r>
              <a:rPr lang="en-US" dirty="0" smtClean="0"/>
              <a:t>Decide what you’re going to allow and create specific policy</a:t>
            </a:r>
          </a:p>
          <a:p>
            <a:r>
              <a:rPr lang="en-US" dirty="0" smtClean="0"/>
              <a:t>Measure / monitor</a:t>
            </a:r>
          </a:p>
          <a:p>
            <a:r>
              <a:rPr lang="en-US" dirty="0" smtClean="0"/>
              <a:t>Flag violations as errors (policy enforcement)</a:t>
            </a:r>
          </a:p>
          <a:p>
            <a:pPr>
              <a:buNone/>
            </a:pPr>
            <a:endParaRPr lang="en-US" dirty="0" smtClean="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14</a:t>
            </a:fld>
            <a:endParaRPr lang="en-US"/>
          </a:p>
        </p:txBody>
      </p:sp>
      <p:pic>
        <p:nvPicPr>
          <p:cNvPr id="6" name="Picture 5" descr="policies icon.png"/>
          <p:cNvPicPr>
            <a:picLocks noChangeAspect="1"/>
          </p:cNvPicPr>
          <p:nvPr/>
        </p:nvPicPr>
        <p:blipFill>
          <a:blip r:embed="rId3"/>
          <a:stretch>
            <a:fillRect/>
          </a:stretch>
        </p:blipFill>
        <p:spPr>
          <a:xfrm>
            <a:off x="0" y="2819400"/>
            <a:ext cx="3140075" cy="25050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Footer Placeholder 4"/>
          <p:cNvSpPr>
            <a:spLocks noGrp="1"/>
          </p:cNvSpPr>
          <p:nvPr>
            <p:ph type="ftr" sz="quarter" idx="10"/>
          </p:nvPr>
        </p:nvSpPr>
        <p:spPr/>
        <p:txBody>
          <a:bodyPr/>
          <a:lstStyle/>
          <a:p>
            <a:r>
              <a:rPr lang="en-US" smtClean="0"/>
              <a:t>Parasoft Proprietary and Confidential</a:t>
            </a:r>
          </a:p>
          <a:p>
            <a:endParaRPr lang="en-US"/>
          </a:p>
        </p:txBody>
      </p:sp>
      <p:sp>
        <p:nvSpPr>
          <p:cNvPr id="7" name="Rectangle 3"/>
          <p:cNvSpPr>
            <a:spLocks noGrp="1" noChangeArrowheads="1"/>
          </p:cNvSpPr>
          <p:nvPr>
            <p:ph type="body" idx="1"/>
          </p:nvPr>
        </p:nvSpPr>
        <p:spPr>
          <a:xfrm>
            <a:off x="2819401" y="838200"/>
            <a:ext cx="5943600" cy="5294313"/>
          </a:xfrm>
        </p:spPr>
        <p:txBody>
          <a:bodyPr/>
          <a:lstStyle/>
          <a:p>
            <a:pPr marL="228600" indent="-228600"/>
            <a:r>
              <a:rPr lang="en-US" sz="2000" dirty="0" smtClean="0">
                <a:hlinkClick r:id="rId3"/>
              </a:rPr>
              <a:t>info@parasoft.com</a:t>
            </a:r>
            <a:r>
              <a:rPr lang="en-US" sz="2000" dirty="0" smtClean="0"/>
              <a:t>  </a:t>
            </a:r>
            <a:r>
              <a:rPr lang="en-US" sz="2000" dirty="0" smtClean="0">
                <a:hlinkClick r:id="rId4"/>
              </a:rPr>
              <a:t>webinar@parasoft.com</a:t>
            </a:r>
            <a:r>
              <a:rPr lang="en-US" sz="2000" dirty="0" smtClean="0"/>
              <a:t> </a:t>
            </a:r>
          </a:p>
        </p:txBody>
      </p:sp>
      <p:pic>
        <p:nvPicPr>
          <p:cNvPr id="8" name="Picture 7" descr="qa_person_blue.jpg"/>
          <p:cNvPicPr>
            <a:picLocks noChangeAspect="1"/>
          </p:cNvPicPr>
          <p:nvPr/>
        </p:nvPicPr>
        <p:blipFill>
          <a:blip r:embed="rId5"/>
          <a:stretch>
            <a:fillRect/>
          </a:stretch>
        </p:blipFill>
        <p:spPr>
          <a:xfrm>
            <a:off x="0" y="1905000"/>
            <a:ext cx="2895600" cy="2895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a:t>
            </a:r>
            <a:endParaRPr lang="en-US" dirty="0"/>
          </a:p>
        </p:txBody>
      </p:sp>
      <p:sp>
        <p:nvSpPr>
          <p:cNvPr id="3" name="Content Placeholder 2"/>
          <p:cNvSpPr>
            <a:spLocks noGrp="1"/>
          </p:cNvSpPr>
          <p:nvPr>
            <p:ph idx="1"/>
          </p:nvPr>
        </p:nvSpPr>
        <p:spPr/>
        <p:txBody>
          <a:bodyPr/>
          <a:lstStyle/>
          <a:p>
            <a:r>
              <a:rPr lang="en-US" dirty="0" smtClean="0"/>
              <a:t>Which statement best describes your organization’s cloud migration status of internal applications</a:t>
            </a:r>
          </a:p>
          <a:p>
            <a:pPr marL="914400" lvl="1" indent="-457200">
              <a:buFont typeface="+mj-lt"/>
              <a:buAutoNum type="alphaUcPeriod"/>
            </a:pPr>
            <a:r>
              <a:rPr lang="en-US" dirty="0" smtClean="0"/>
              <a:t>Researching and planning</a:t>
            </a:r>
          </a:p>
          <a:p>
            <a:pPr marL="914400" lvl="1" indent="-457200">
              <a:buFont typeface="+mj-lt"/>
              <a:buAutoNum type="alphaUcPeriod"/>
            </a:pPr>
            <a:r>
              <a:rPr lang="en-US" dirty="0" smtClean="0"/>
              <a:t>We have rogue applications provisioned to the cloud</a:t>
            </a:r>
          </a:p>
          <a:p>
            <a:pPr marL="914400" lvl="1" indent="-457200">
              <a:buFont typeface="+mj-lt"/>
              <a:buAutoNum type="alphaUcPeriod"/>
            </a:pPr>
            <a:r>
              <a:rPr lang="en-US" dirty="0" smtClean="0"/>
              <a:t>Preparing for selective migration</a:t>
            </a:r>
          </a:p>
          <a:p>
            <a:pPr marL="914400" lvl="1" indent="-457200">
              <a:buFont typeface="+mj-lt"/>
              <a:buAutoNum type="alphaUcPeriod"/>
            </a:pPr>
            <a:r>
              <a:rPr lang="en-US" dirty="0" smtClean="0"/>
              <a:t>We have formally provisioned applications to the cloud</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Cloud “Migration”…What we see </a:t>
            </a:r>
          </a:p>
        </p:txBody>
      </p:sp>
      <p:graphicFrame>
        <p:nvGraphicFramePr>
          <p:cNvPr id="20554" name="Group 74"/>
          <p:cNvGraphicFramePr>
            <a:graphicFrameLocks noGrp="1"/>
          </p:cNvGraphicFramePr>
          <p:nvPr/>
        </p:nvGraphicFramePr>
        <p:xfrm>
          <a:off x="468313" y="1125538"/>
          <a:ext cx="8135937" cy="4949443"/>
        </p:xfrm>
        <a:graphic>
          <a:graphicData uri="http://schemas.openxmlformats.org/drawingml/2006/table">
            <a:tbl>
              <a:tblPr/>
              <a:tblGrid>
                <a:gridCol w="2519362"/>
                <a:gridCol w="2592388"/>
                <a:gridCol w="3024187"/>
              </a:tblGrid>
              <a:tr h="574675">
                <a:tc>
                  <a:txBody>
                    <a:bodyPr/>
                    <a:lstStyle/>
                    <a:p>
                      <a:pPr marL="0" marR="0" lvl="0" indent="0" algn="ctr"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2000" b="0" i="0" u="none" strike="noStrike" cap="none" normalizeH="0" baseline="0" smtClean="0">
                          <a:ln>
                            <a:noFill/>
                          </a:ln>
                          <a:solidFill>
                            <a:schemeClr val="bg1"/>
                          </a:solidFill>
                          <a:effectLst/>
                          <a:latin typeface="Calibri" pitchFamily="34" charset="0"/>
                        </a:rPr>
                        <a:t>Stage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2000" b="0" i="0" u="none" strike="noStrike" cap="none" normalizeH="0" baseline="0" smtClean="0">
                          <a:ln>
                            <a:noFill/>
                          </a:ln>
                          <a:solidFill>
                            <a:schemeClr val="bg1"/>
                          </a:solidFill>
                          <a:effectLst/>
                          <a:latin typeface="Calibri" pitchFamily="34" charset="0"/>
                        </a:rPr>
                        <a:t>Characterized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2000" b="0" i="0" u="none" strike="noStrike" cap="none" normalizeH="0" baseline="0" smtClean="0">
                          <a:ln>
                            <a:noFill/>
                          </a:ln>
                          <a:solidFill>
                            <a:schemeClr val="bg1"/>
                          </a:solidFill>
                          <a:effectLst/>
                          <a:latin typeface="Calibri" pitchFamily="34" charset="0"/>
                        </a:rPr>
                        <a:t>Summary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1377950">
                <a:tc>
                  <a:txBody>
                    <a:bodyPr/>
                    <a:lstStyle/>
                    <a:p>
                      <a:pPr marL="0" marR="0" lvl="0" indent="0" algn="l"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rPr>
                        <a:t>Rogue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1800" b="0" i="0" u="none" strike="noStrike" cap="none" normalizeH="0" baseline="0" smtClean="0">
                          <a:ln>
                            <a:noFill/>
                          </a:ln>
                          <a:solidFill>
                            <a:schemeClr val="tx1"/>
                          </a:solidFill>
                          <a:effectLst/>
                          <a:latin typeface="Calibri" pitchFamily="34" charset="0"/>
                        </a:rPr>
                        <a:t>Experimentation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Against or before an internal mandate</a:t>
                      </a:r>
                    </a:p>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Pure simplicity versus internal processes</a:t>
                      </a:r>
                    </a:p>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Cool factor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1075">
                <a:tc>
                  <a:txBody>
                    <a:bodyPr/>
                    <a:lstStyle/>
                    <a:p>
                      <a:pPr marL="0" marR="0" lvl="0" indent="0" algn="l"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rPr>
                        <a:t>Ad Hoc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1800" b="0" i="0" u="none" strike="noStrike" cap="none" normalizeH="0" baseline="0" smtClean="0">
                          <a:ln>
                            <a:noFill/>
                          </a:ln>
                          <a:solidFill>
                            <a:schemeClr val="tx1"/>
                          </a:solidFill>
                          <a:effectLst/>
                          <a:latin typeface="Calibri" pitchFamily="34" charset="0"/>
                        </a:rPr>
                        <a:t>Fun with Virtualization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Leverage server virtualization in cloud</a:t>
                      </a:r>
                    </a:p>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Only increases risk (and cost) due to duplication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rPr>
                        <a:t>Trial and Error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1800" b="0" i="0" u="none" strike="noStrike" cap="none" normalizeH="0" baseline="0" smtClean="0">
                          <a:ln>
                            <a:noFill/>
                          </a:ln>
                          <a:solidFill>
                            <a:schemeClr val="tx1"/>
                          </a:solidFill>
                          <a:effectLst/>
                          <a:latin typeface="Calibri" pitchFamily="34" charset="0"/>
                        </a:rPr>
                        <a:t>Business Interest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Opportunity to deliver business value</a:t>
                      </a:r>
                    </a:p>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In “Cloud we Trust…”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5988">
                <a:tc>
                  <a:txBody>
                    <a:bodyPr/>
                    <a:lstStyle/>
                    <a:p>
                      <a:pPr marL="0" marR="0" lvl="0" indent="0" algn="l"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rPr>
                        <a:t>Responsibility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6192"/>
                        </a:buClr>
                        <a:buSzTx/>
                        <a:buFont typeface="Wingdings" pitchFamily="2" charset="2"/>
                        <a:buNone/>
                        <a:tabLst/>
                      </a:pPr>
                      <a:r>
                        <a:rPr kumimoji="0" lang="en-US" sz="1800" b="0" i="0" u="none" strike="noStrike" cap="none" normalizeH="0" baseline="0" smtClean="0">
                          <a:ln>
                            <a:noFill/>
                          </a:ln>
                          <a:solidFill>
                            <a:schemeClr val="tx1"/>
                          </a:solidFill>
                          <a:effectLst/>
                          <a:latin typeface="Calibri" pitchFamily="34" charset="0"/>
                        </a:rPr>
                        <a:t>Service Level Agreement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Architecture analyzed</a:t>
                      </a:r>
                    </a:p>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Business penalties palpable</a:t>
                      </a:r>
                    </a:p>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Char char="§"/>
                        <a:tabLst/>
                      </a:pPr>
                      <a:r>
                        <a:rPr kumimoji="0" lang="en-US" sz="1600" b="0" i="0" u="none" strike="noStrike" cap="none" normalizeH="0" baseline="0" smtClean="0">
                          <a:ln>
                            <a:noFill/>
                          </a:ln>
                          <a:solidFill>
                            <a:schemeClr val="tx1"/>
                          </a:solidFill>
                          <a:effectLst/>
                          <a:latin typeface="Calibri" pitchFamily="34" charset="0"/>
                        </a:rPr>
                        <a:t>Real refactoring / redesign starts </a:t>
                      </a:r>
                    </a:p>
                    <a:p>
                      <a:pPr marL="228600" marR="0" lvl="0" indent="-228600" algn="l" defTabSz="914400" rtl="0" eaLnBrk="0" fontAlgn="base" latinLnBrk="0" hangingPunct="0">
                        <a:lnSpc>
                          <a:spcPct val="80000"/>
                        </a:lnSpc>
                        <a:spcBef>
                          <a:spcPct val="20000"/>
                        </a:spcBef>
                        <a:spcAft>
                          <a:spcPct val="0"/>
                        </a:spcAft>
                        <a:buClr>
                          <a:srgbClr val="006192"/>
                        </a:buClr>
                        <a:buSzTx/>
                        <a:buFont typeface="Wingdings" pitchFamily="2" charset="2"/>
                        <a:buNone/>
                        <a:tabLst/>
                      </a:pPr>
                      <a:endParaRPr kumimoji="0" lang="en-US" sz="16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pPr eaLnBrk="1" hangingPunct="1"/>
            <a:r>
              <a:rPr lang="en-US" smtClean="0"/>
              <a:t>Major Cloud Application Considerations</a:t>
            </a:r>
          </a:p>
        </p:txBody>
      </p:sp>
      <p:sp>
        <p:nvSpPr>
          <p:cNvPr id="41992" name="AutoShape 8"/>
          <p:cNvSpPr>
            <a:spLocks noChangeArrowheads="1"/>
          </p:cNvSpPr>
          <p:nvPr/>
        </p:nvSpPr>
        <p:spPr bwMode="auto">
          <a:xfrm>
            <a:off x="468313" y="2132013"/>
            <a:ext cx="2376487" cy="4176712"/>
          </a:xfrm>
          <a:prstGeom prst="roundRect">
            <a:avLst>
              <a:gd name="adj" fmla="val 16667"/>
            </a:avLst>
          </a:prstGeom>
          <a:solidFill>
            <a:srgbClr val="000080">
              <a:alpha val="50000"/>
            </a:srgbClr>
          </a:solidFill>
          <a:ln w="9525">
            <a:noFill/>
            <a:round/>
            <a:headEnd/>
            <a:tailEnd/>
          </a:ln>
          <a:effectLst/>
        </p:spPr>
        <p:txBody>
          <a:bodyPr wrap="none" anchor="ctr"/>
          <a:lstStyle/>
          <a:p>
            <a:endParaRPr lang="en-US"/>
          </a:p>
        </p:txBody>
      </p:sp>
      <p:sp>
        <p:nvSpPr>
          <p:cNvPr id="41993" name="AutoShape 9"/>
          <p:cNvSpPr>
            <a:spLocks noChangeArrowheads="1"/>
          </p:cNvSpPr>
          <p:nvPr/>
        </p:nvSpPr>
        <p:spPr bwMode="auto">
          <a:xfrm>
            <a:off x="3382963" y="2133600"/>
            <a:ext cx="2376487" cy="4176713"/>
          </a:xfrm>
          <a:prstGeom prst="roundRect">
            <a:avLst>
              <a:gd name="adj" fmla="val 16667"/>
            </a:avLst>
          </a:prstGeom>
          <a:solidFill>
            <a:srgbClr val="0000FF">
              <a:alpha val="50000"/>
            </a:srgbClr>
          </a:solidFill>
          <a:ln w="9525">
            <a:noFill/>
            <a:round/>
            <a:headEnd/>
            <a:tailEnd/>
          </a:ln>
          <a:effectLst/>
        </p:spPr>
        <p:txBody>
          <a:bodyPr wrap="none" anchor="ctr"/>
          <a:lstStyle/>
          <a:p>
            <a:endParaRPr lang="en-US"/>
          </a:p>
        </p:txBody>
      </p:sp>
      <p:sp>
        <p:nvSpPr>
          <p:cNvPr id="41994" name="AutoShape 10"/>
          <p:cNvSpPr>
            <a:spLocks noChangeArrowheads="1"/>
          </p:cNvSpPr>
          <p:nvPr/>
        </p:nvSpPr>
        <p:spPr bwMode="auto">
          <a:xfrm>
            <a:off x="6335713" y="2132013"/>
            <a:ext cx="2376487" cy="4176712"/>
          </a:xfrm>
          <a:prstGeom prst="roundRect">
            <a:avLst>
              <a:gd name="adj" fmla="val 16667"/>
            </a:avLst>
          </a:prstGeom>
          <a:solidFill>
            <a:srgbClr val="000080">
              <a:alpha val="50000"/>
            </a:srgbClr>
          </a:solidFill>
          <a:ln w="9525">
            <a:noFill/>
            <a:round/>
            <a:headEnd/>
            <a:tailEnd/>
          </a:ln>
          <a:effectLst/>
        </p:spPr>
        <p:txBody>
          <a:bodyPr wrap="none" anchor="ctr"/>
          <a:lstStyle/>
          <a:p>
            <a:endParaRPr lang="en-US"/>
          </a:p>
        </p:txBody>
      </p:sp>
      <p:sp>
        <p:nvSpPr>
          <p:cNvPr id="41995" name="AutoShape 11"/>
          <p:cNvSpPr>
            <a:spLocks noChangeArrowheads="1"/>
          </p:cNvSpPr>
          <p:nvPr/>
        </p:nvSpPr>
        <p:spPr bwMode="auto">
          <a:xfrm>
            <a:off x="430213" y="1196975"/>
            <a:ext cx="2376487" cy="863600"/>
          </a:xfrm>
          <a:prstGeom prst="roundRect">
            <a:avLst>
              <a:gd name="adj" fmla="val 16667"/>
            </a:avLst>
          </a:prstGeom>
          <a:solidFill>
            <a:srgbClr val="000080">
              <a:alpha val="50000"/>
            </a:srgbClr>
          </a:solidFill>
          <a:ln w="9525">
            <a:noFill/>
            <a:round/>
            <a:headEnd/>
            <a:tailEnd/>
          </a:ln>
          <a:effectLst/>
        </p:spPr>
        <p:txBody>
          <a:bodyPr wrap="none" anchor="ctr"/>
          <a:lstStyle/>
          <a:p>
            <a:pPr algn="ctr"/>
            <a:r>
              <a:rPr lang="en-US" sz="2800">
                <a:solidFill>
                  <a:schemeClr val="bg1"/>
                </a:solidFill>
              </a:rPr>
              <a:t>Infrastructure</a:t>
            </a:r>
          </a:p>
        </p:txBody>
      </p:sp>
      <p:sp>
        <p:nvSpPr>
          <p:cNvPr id="41996" name="AutoShape 12"/>
          <p:cNvSpPr>
            <a:spLocks noChangeArrowheads="1"/>
          </p:cNvSpPr>
          <p:nvPr/>
        </p:nvSpPr>
        <p:spPr bwMode="auto">
          <a:xfrm>
            <a:off x="3382963" y="1196975"/>
            <a:ext cx="2376487" cy="863600"/>
          </a:xfrm>
          <a:prstGeom prst="roundRect">
            <a:avLst>
              <a:gd name="adj" fmla="val 16667"/>
            </a:avLst>
          </a:prstGeom>
          <a:solidFill>
            <a:srgbClr val="0000FF">
              <a:alpha val="50000"/>
            </a:srgbClr>
          </a:solidFill>
          <a:ln w="9525">
            <a:noFill/>
            <a:round/>
            <a:headEnd/>
            <a:tailEnd/>
          </a:ln>
          <a:effectLst/>
        </p:spPr>
        <p:txBody>
          <a:bodyPr wrap="none" anchor="ctr"/>
          <a:lstStyle/>
          <a:p>
            <a:pPr algn="ctr"/>
            <a:r>
              <a:rPr lang="en-US" sz="2800">
                <a:solidFill>
                  <a:schemeClr val="bg1"/>
                </a:solidFill>
              </a:rPr>
              <a:t>Architecture</a:t>
            </a:r>
          </a:p>
        </p:txBody>
      </p:sp>
      <p:sp>
        <p:nvSpPr>
          <p:cNvPr id="41997" name="AutoShape 13"/>
          <p:cNvSpPr>
            <a:spLocks noChangeArrowheads="1"/>
          </p:cNvSpPr>
          <p:nvPr/>
        </p:nvSpPr>
        <p:spPr bwMode="auto">
          <a:xfrm>
            <a:off x="6299200" y="1196975"/>
            <a:ext cx="2376488" cy="863600"/>
          </a:xfrm>
          <a:prstGeom prst="roundRect">
            <a:avLst>
              <a:gd name="adj" fmla="val 16667"/>
            </a:avLst>
          </a:prstGeom>
          <a:solidFill>
            <a:srgbClr val="000080">
              <a:alpha val="50000"/>
            </a:srgbClr>
          </a:solidFill>
          <a:ln w="9525">
            <a:noFill/>
            <a:round/>
            <a:headEnd/>
            <a:tailEnd/>
          </a:ln>
          <a:effectLst/>
        </p:spPr>
        <p:txBody>
          <a:bodyPr wrap="none" anchor="ctr"/>
          <a:lstStyle/>
          <a:p>
            <a:pPr algn="ctr"/>
            <a:r>
              <a:rPr lang="en-US" sz="2800">
                <a:solidFill>
                  <a:schemeClr val="bg1"/>
                </a:solidFill>
              </a:rPr>
              <a:t>Monitoring</a:t>
            </a:r>
          </a:p>
        </p:txBody>
      </p:sp>
      <p:sp>
        <p:nvSpPr>
          <p:cNvPr id="41999" name="AutoShape 15"/>
          <p:cNvSpPr>
            <a:spLocks noChangeArrowheads="1"/>
          </p:cNvSpPr>
          <p:nvPr/>
        </p:nvSpPr>
        <p:spPr bwMode="auto">
          <a:xfrm>
            <a:off x="539750" y="2997200"/>
            <a:ext cx="2195513" cy="576263"/>
          </a:xfrm>
          <a:prstGeom prst="roundRect">
            <a:avLst>
              <a:gd name="adj" fmla="val 16667"/>
            </a:avLst>
          </a:prstGeom>
          <a:solidFill>
            <a:srgbClr val="000080">
              <a:alpha val="50000"/>
            </a:srgbClr>
          </a:solidFill>
          <a:ln w="9525">
            <a:noFill/>
            <a:round/>
            <a:headEnd/>
            <a:tailEnd/>
          </a:ln>
          <a:effectLst/>
        </p:spPr>
        <p:txBody>
          <a:bodyPr wrap="none" anchor="ctr"/>
          <a:lstStyle/>
          <a:p>
            <a:r>
              <a:rPr lang="en-US">
                <a:solidFill>
                  <a:schemeClr val="bg1"/>
                </a:solidFill>
              </a:rPr>
              <a:t>Automation</a:t>
            </a:r>
          </a:p>
        </p:txBody>
      </p:sp>
      <p:sp>
        <p:nvSpPr>
          <p:cNvPr id="42000" name="AutoShape 16"/>
          <p:cNvSpPr>
            <a:spLocks noChangeArrowheads="1"/>
          </p:cNvSpPr>
          <p:nvPr/>
        </p:nvSpPr>
        <p:spPr bwMode="auto">
          <a:xfrm>
            <a:off x="3473450" y="2973388"/>
            <a:ext cx="2195513" cy="576262"/>
          </a:xfrm>
          <a:prstGeom prst="roundRect">
            <a:avLst>
              <a:gd name="adj" fmla="val 16667"/>
            </a:avLst>
          </a:prstGeom>
          <a:solidFill>
            <a:srgbClr val="0000FF">
              <a:alpha val="50000"/>
            </a:srgbClr>
          </a:solidFill>
          <a:ln w="9525">
            <a:noFill/>
            <a:round/>
            <a:headEnd/>
            <a:tailEnd/>
          </a:ln>
          <a:effectLst/>
        </p:spPr>
        <p:txBody>
          <a:bodyPr wrap="none" anchor="ctr"/>
          <a:lstStyle/>
          <a:p>
            <a:r>
              <a:rPr lang="en-US">
                <a:solidFill>
                  <a:schemeClr val="bg1"/>
                </a:solidFill>
              </a:rPr>
              <a:t>Latency</a:t>
            </a:r>
          </a:p>
        </p:txBody>
      </p:sp>
      <p:sp>
        <p:nvSpPr>
          <p:cNvPr id="42001" name="AutoShape 17"/>
          <p:cNvSpPr>
            <a:spLocks noChangeArrowheads="1"/>
          </p:cNvSpPr>
          <p:nvPr/>
        </p:nvSpPr>
        <p:spPr bwMode="auto">
          <a:xfrm>
            <a:off x="6408738" y="2420938"/>
            <a:ext cx="2195512" cy="576262"/>
          </a:xfrm>
          <a:prstGeom prst="roundRect">
            <a:avLst>
              <a:gd name="adj" fmla="val 16667"/>
            </a:avLst>
          </a:prstGeom>
          <a:solidFill>
            <a:srgbClr val="000080">
              <a:alpha val="50000"/>
            </a:srgbClr>
          </a:solidFill>
          <a:ln w="9525">
            <a:noFill/>
            <a:round/>
            <a:headEnd/>
            <a:tailEnd/>
          </a:ln>
          <a:effectLst/>
        </p:spPr>
        <p:txBody>
          <a:bodyPr wrap="none" anchor="ctr"/>
          <a:lstStyle/>
          <a:p>
            <a:r>
              <a:rPr lang="en-US">
                <a:solidFill>
                  <a:schemeClr val="bg1"/>
                </a:solidFill>
              </a:rPr>
              <a:t>Instrumentation</a:t>
            </a:r>
          </a:p>
        </p:txBody>
      </p:sp>
      <p:sp>
        <p:nvSpPr>
          <p:cNvPr id="42003" name="AutoShape 19"/>
          <p:cNvSpPr>
            <a:spLocks noChangeArrowheads="1"/>
          </p:cNvSpPr>
          <p:nvPr/>
        </p:nvSpPr>
        <p:spPr bwMode="auto">
          <a:xfrm>
            <a:off x="3492500" y="3597275"/>
            <a:ext cx="2195513" cy="576263"/>
          </a:xfrm>
          <a:prstGeom prst="roundRect">
            <a:avLst>
              <a:gd name="adj" fmla="val 16667"/>
            </a:avLst>
          </a:prstGeom>
          <a:solidFill>
            <a:srgbClr val="0000FF">
              <a:alpha val="50000"/>
            </a:srgbClr>
          </a:solidFill>
          <a:ln w="9525">
            <a:noFill/>
            <a:round/>
            <a:headEnd/>
            <a:tailEnd/>
          </a:ln>
          <a:effectLst/>
        </p:spPr>
        <p:txBody>
          <a:bodyPr wrap="none" anchor="ctr"/>
          <a:lstStyle/>
          <a:p>
            <a:r>
              <a:rPr lang="en-US">
                <a:solidFill>
                  <a:schemeClr val="bg1"/>
                </a:solidFill>
              </a:rPr>
              <a:t>Parallel</a:t>
            </a:r>
          </a:p>
        </p:txBody>
      </p:sp>
      <p:sp>
        <p:nvSpPr>
          <p:cNvPr id="42006" name="AutoShape 22"/>
          <p:cNvSpPr>
            <a:spLocks noChangeArrowheads="1"/>
          </p:cNvSpPr>
          <p:nvPr/>
        </p:nvSpPr>
        <p:spPr bwMode="auto">
          <a:xfrm>
            <a:off x="3473450" y="4221163"/>
            <a:ext cx="2195513" cy="576262"/>
          </a:xfrm>
          <a:prstGeom prst="roundRect">
            <a:avLst>
              <a:gd name="adj" fmla="val 16667"/>
            </a:avLst>
          </a:prstGeom>
          <a:solidFill>
            <a:srgbClr val="0000FF">
              <a:alpha val="50000"/>
            </a:srgbClr>
          </a:solidFill>
          <a:ln w="9525">
            <a:noFill/>
            <a:round/>
            <a:headEnd/>
            <a:tailEnd/>
          </a:ln>
          <a:effectLst/>
        </p:spPr>
        <p:txBody>
          <a:bodyPr wrap="none" anchor="ctr"/>
          <a:lstStyle/>
          <a:p>
            <a:r>
              <a:rPr lang="en-US">
                <a:solidFill>
                  <a:schemeClr val="bg1"/>
                </a:solidFill>
              </a:rPr>
              <a:t>Event-Driven</a:t>
            </a:r>
          </a:p>
        </p:txBody>
      </p:sp>
      <p:sp>
        <p:nvSpPr>
          <p:cNvPr id="42008" name="AutoShape 24"/>
          <p:cNvSpPr>
            <a:spLocks noChangeArrowheads="1"/>
          </p:cNvSpPr>
          <p:nvPr/>
        </p:nvSpPr>
        <p:spPr bwMode="auto">
          <a:xfrm>
            <a:off x="1476375" y="5516563"/>
            <a:ext cx="6192838" cy="576262"/>
          </a:xfrm>
          <a:prstGeom prst="roundRect">
            <a:avLst>
              <a:gd name="adj" fmla="val 16667"/>
            </a:avLst>
          </a:prstGeom>
          <a:solidFill>
            <a:srgbClr val="0000FF">
              <a:alpha val="50000"/>
            </a:srgbClr>
          </a:solidFill>
          <a:ln w="9525">
            <a:noFill/>
            <a:round/>
            <a:headEnd/>
            <a:tailEnd/>
          </a:ln>
          <a:effectLst/>
        </p:spPr>
        <p:txBody>
          <a:bodyPr wrap="none" anchor="ctr"/>
          <a:lstStyle/>
          <a:p>
            <a:pPr algn="ctr"/>
            <a:r>
              <a:rPr lang="en-US">
                <a:solidFill>
                  <a:schemeClr val="bg1"/>
                </a:solidFill>
              </a:rPr>
              <a:t>Resource Consumption</a:t>
            </a:r>
          </a:p>
        </p:txBody>
      </p:sp>
      <p:sp>
        <p:nvSpPr>
          <p:cNvPr id="42011" name="AutoShape 27"/>
          <p:cNvSpPr>
            <a:spLocks noChangeArrowheads="1"/>
          </p:cNvSpPr>
          <p:nvPr/>
        </p:nvSpPr>
        <p:spPr bwMode="auto">
          <a:xfrm>
            <a:off x="539750" y="2349500"/>
            <a:ext cx="5148263" cy="576263"/>
          </a:xfrm>
          <a:prstGeom prst="roundRect">
            <a:avLst>
              <a:gd name="adj" fmla="val 16667"/>
            </a:avLst>
          </a:prstGeom>
          <a:solidFill>
            <a:srgbClr val="0000FF">
              <a:alpha val="50000"/>
            </a:srgbClr>
          </a:solidFill>
          <a:ln w="9525">
            <a:noFill/>
            <a:round/>
            <a:headEnd/>
            <a:tailEnd/>
          </a:ln>
          <a:effectLst/>
        </p:spPr>
        <p:txBody>
          <a:bodyPr wrap="none" anchor="ctr"/>
          <a:lstStyle/>
          <a:p>
            <a:pPr algn="ctr"/>
            <a:r>
              <a:rPr lang="en-US">
                <a:solidFill>
                  <a:schemeClr val="bg1"/>
                </a:solidFill>
              </a:rPr>
              <a:t>Security</a:t>
            </a:r>
          </a:p>
        </p:txBody>
      </p:sp>
      <p:sp>
        <p:nvSpPr>
          <p:cNvPr id="42012" name="AutoShape 28"/>
          <p:cNvSpPr>
            <a:spLocks noChangeArrowheads="1"/>
          </p:cNvSpPr>
          <p:nvPr/>
        </p:nvSpPr>
        <p:spPr bwMode="auto">
          <a:xfrm>
            <a:off x="539750" y="4868863"/>
            <a:ext cx="5111750" cy="576262"/>
          </a:xfrm>
          <a:prstGeom prst="roundRect">
            <a:avLst>
              <a:gd name="adj" fmla="val 16667"/>
            </a:avLst>
          </a:prstGeom>
          <a:solidFill>
            <a:srgbClr val="0000FF">
              <a:alpha val="50000"/>
            </a:srgbClr>
          </a:solidFill>
          <a:ln w="9525">
            <a:noFill/>
            <a:round/>
            <a:headEnd/>
            <a:tailEnd/>
          </a:ln>
          <a:effectLst/>
        </p:spPr>
        <p:txBody>
          <a:bodyPr wrap="none" anchor="ctr"/>
          <a:lstStyle/>
          <a:p>
            <a:pPr algn="ctr"/>
            <a:r>
              <a:rPr lang="en-US">
                <a:solidFill>
                  <a:schemeClr val="bg1"/>
                </a:solidFill>
              </a:rPr>
              <a:t>Fault Tolerance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p:txBody>
          <a:bodyPr/>
          <a:lstStyle/>
          <a:p>
            <a:pPr eaLnBrk="1" hangingPunct="1"/>
            <a:r>
              <a:rPr lang="en-US" dirty="0" smtClean="0"/>
              <a:t>Where To Start</a:t>
            </a:r>
          </a:p>
        </p:txBody>
      </p:sp>
      <p:sp>
        <p:nvSpPr>
          <p:cNvPr id="43011" name="Content Placeholder 2"/>
          <p:cNvSpPr>
            <a:spLocks noGrp="1"/>
          </p:cNvSpPr>
          <p:nvPr>
            <p:ph idx="4294967295"/>
          </p:nvPr>
        </p:nvSpPr>
        <p:spPr/>
        <p:txBody>
          <a:bodyPr/>
          <a:lstStyle/>
          <a:p>
            <a:r>
              <a:rPr lang="en-US" dirty="0" smtClean="0"/>
              <a:t>Create your policy</a:t>
            </a:r>
          </a:p>
          <a:p>
            <a:r>
              <a:rPr lang="en-US" dirty="0" smtClean="0"/>
              <a:t>Determine your basic desired architecture</a:t>
            </a:r>
          </a:p>
          <a:p>
            <a:r>
              <a:rPr lang="en-US" dirty="0" smtClean="0"/>
              <a:t>Align with a service provider that meets your business needs and realize that this will be a give and take</a:t>
            </a:r>
          </a:p>
          <a:p>
            <a:r>
              <a:rPr lang="en-US" dirty="0" smtClean="0"/>
              <a:t>Don’t remodel - rebuild</a:t>
            </a:r>
          </a:p>
          <a:p>
            <a:pPr eaLnBrk="1" hangingPunct="1"/>
            <a:endParaRPr lang="en-US" dirty="0" smtClean="0"/>
          </a:p>
          <a:p>
            <a:pPr eaLnBrk="1" hangingPunct="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into the new</a:t>
            </a:r>
            <a:endParaRPr lang="en-US" dirty="0"/>
          </a:p>
        </p:txBody>
      </p:sp>
      <p:graphicFrame>
        <p:nvGraphicFramePr>
          <p:cNvPr id="6" name="Content Placeholder 5"/>
          <p:cNvGraphicFramePr>
            <a:graphicFrameLocks noGrp="1"/>
          </p:cNvGraphicFramePr>
          <p:nvPr>
            <p:ph idx="1"/>
          </p:nvPr>
        </p:nvGraphicFramePr>
        <p:xfrm>
          <a:off x="395288" y="981075"/>
          <a:ext cx="8229600" cy="49911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it down</a:t>
            </a:r>
            <a:endParaRPr lang="en-US" dirty="0"/>
          </a:p>
        </p:txBody>
      </p:sp>
      <p:sp>
        <p:nvSpPr>
          <p:cNvPr id="3" name="Content Placeholder 2"/>
          <p:cNvSpPr>
            <a:spLocks noGrp="1"/>
          </p:cNvSpPr>
          <p:nvPr>
            <p:ph idx="1"/>
          </p:nvPr>
        </p:nvSpPr>
        <p:spPr/>
        <p:txBody>
          <a:bodyPr/>
          <a:lstStyle/>
          <a:p>
            <a:r>
              <a:rPr lang="en-US" dirty="0" smtClean="0"/>
              <a:t>Plan out your components</a:t>
            </a:r>
          </a:p>
          <a:p>
            <a:r>
              <a:rPr lang="en-US" dirty="0" smtClean="0"/>
              <a:t>Select the pieces to be reworked and peer-review the plan</a:t>
            </a:r>
          </a:p>
          <a:p>
            <a:r>
              <a:rPr lang="en-US" dirty="0" smtClean="0"/>
              <a:t>Well designed components use API only</a:t>
            </a:r>
          </a:p>
          <a:p>
            <a:r>
              <a:rPr lang="en-US" dirty="0" smtClean="0"/>
              <a:t>Public member fields are a no-no</a:t>
            </a:r>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7</a:t>
            </a:fld>
            <a:endParaRPr lang="en-US"/>
          </a:p>
        </p:txBody>
      </p:sp>
      <p:pic>
        <p:nvPicPr>
          <p:cNvPr id="6" name="Picture 5" descr="Component-based-Software-Engineering-example2.gif"/>
          <p:cNvPicPr>
            <a:picLocks noChangeAspect="1"/>
          </p:cNvPicPr>
          <p:nvPr/>
        </p:nvPicPr>
        <p:blipFill>
          <a:blip r:embed="rId3"/>
          <a:stretch>
            <a:fillRect/>
          </a:stretch>
        </p:blipFill>
        <p:spPr>
          <a:xfrm>
            <a:off x="1447800" y="3048000"/>
            <a:ext cx="6350000" cy="3175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Architectures Tips &amp; Tricks</a:t>
            </a:r>
            <a:endParaRPr lang="en-US" dirty="0"/>
          </a:p>
        </p:txBody>
      </p:sp>
      <p:sp>
        <p:nvSpPr>
          <p:cNvPr id="3" name="Content Placeholder 2"/>
          <p:cNvSpPr>
            <a:spLocks noGrp="1"/>
          </p:cNvSpPr>
          <p:nvPr>
            <p:ph idx="1"/>
          </p:nvPr>
        </p:nvSpPr>
        <p:spPr/>
        <p:txBody>
          <a:bodyPr/>
          <a:lstStyle/>
          <a:p>
            <a:r>
              <a:rPr lang="en-US" dirty="0" smtClean="0"/>
              <a:t>You want to be:</a:t>
            </a:r>
          </a:p>
          <a:p>
            <a:pPr lvl="1"/>
            <a:r>
              <a:rPr lang="en-US" dirty="0" smtClean="0"/>
              <a:t>Parallelizable</a:t>
            </a:r>
          </a:p>
          <a:p>
            <a:pPr lvl="1"/>
            <a:r>
              <a:rPr lang="en-US" dirty="0" smtClean="0"/>
              <a:t>Fault tolerant</a:t>
            </a:r>
          </a:p>
          <a:p>
            <a:pPr lvl="1"/>
            <a:r>
              <a:rPr lang="en-US" dirty="0" smtClean="0"/>
              <a:t>Resource independent</a:t>
            </a:r>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8</a:t>
            </a:fld>
            <a:endParaRPr lang="en-US"/>
          </a:p>
        </p:txBody>
      </p:sp>
      <p:pic>
        <p:nvPicPr>
          <p:cNvPr id="6" name="Picture 5"/>
          <p:cNvPicPr>
            <a:picLocks noChangeAspect="1"/>
          </p:cNvPicPr>
          <p:nvPr/>
        </p:nvPicPr>
        <p:blipFill>
          <a:blip r:embed="rId3"/>
          <a:stretch>
            <a:fillRect/>
          </a:stretch>
        </p:blipFill>
        <p:spPr>
          <a:xfrm>
            <a:off x="4648200" y="1143000"/>
            <a:ext cx="4165600" cy="3530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Run in Circles</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9</a:t>
            </a:fld>
            <a:endParaRPr lang="en-US"/>
          </a:p>
        </p:txBody>
      </p:sp>
      <p:graphicFrame>
        <p:nvGraphicFramePr>
          <p:cNvPr id="12" name="Content Placeholder 11"/>
          <p:cNvGraphicFramePr>
            <a:graphicFrameLocks noGrp="1"/>
          </p:cNvGraphicFramePr>
          <p:nvPr>
            <p:ph idx="1"/>
          </p:nvPr>
        </p:nvGraphicFramePr>
        <p:xfrm>
          <a:off x="395288" y="981075"/>
          <a:ext cx="8229600" cy="49911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PPT_2012_25Anniversary_BLUE">
  <a:themeElements>
    <a:clrScheme name="PS_template_2008_J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S_template_2008_J1">
      <a:majorFont>
        <a:latin typeface="Verdana"/>
        <a:ea typeface=""/>
        <a:cs typeface=""/>
      </a:majorFont>
      <a:minorFont>
        <a:latin typeface="Verdana"/>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S_template_2008_J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S_template_2008_J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S_template_2008_J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S_template_2008_J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S_template_2008_J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S_template_2008_J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S_template_2008_J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S_template_2008_J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S_template_2008_J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S_template_2008_J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S_template_2008_J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S_template_2008_J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PPT_2012_25Anniversary_BLUE.pot</Template>
  <TotalTime>20940</TotalTime>
  <Words>2400</Words>
  <Application>Microsoft Macintosh PowerPoint</Application>
  <PresentationFormat>On-screen Show (4:3)</PresentationFormat>
  <Paragraphs>193</Paragraphs>
  <Slides>15</Slides>
  <Notes>13</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PPT_2012_25Anniversary_BLUE</vt:lpstr>
      <vt:lpstr>Migrating Applications to the Cloud Prevent the Most Common Reasons for Failure</vt:lpstr>
      <vt:lpstr>Poll</vt:lpstr>
      <vt:lpstr>Cloud “Migration”…What we see </vt:lpstr>
      <vt:lpstr>Major Cloud Application Considerations</vt:lpstr>
      <vt:lpstr>Where To Start</vt:lpstr>
      <vt:lpstr>The old into the new</vt:lpstr>
      <vt:lpstr>Break it down</vt:lpstr>
      <vt:lpstr>Architectures Tips &amp; Tricks</vt:lpstr>
      <vt:lpstr>Don’t Run in Circles</vt:lpstr>
      <vt:lpstr>No Monoliths in the Cloud</vt:lpstr>
      <vt:lpstr>Thinking Globally</vt:lpstr>
      <vt:lpstr>Be Exceptional</vt:lpstr>
      <vt:lpstr>Security is vital</vt:lpstr>
      <vt:lpstr>Policy – Plan, Measure, Monitor</vt:lpstr>
      <vt:lpstr>Questions</vt:lpstr>
    </vt:vector>
  </TitlesOfParts>
  <Manager/>
  <Company>Parasoft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Migration</dc:title>
  <dc:subject>development testing</dc:subject>
  <dc:creator>Arthur Hicken</dc:creator>
  <cp:keywords>quality, testing, static analysis</cp:keywords>
  <dc:description/>
  <cp:lastModifiedBy>Arthur Hicken</cp:lastModifiedBy>
  <cp:revision>238</cp:revision>
  <dcterms:created xsi:type="dcterms:W3CDTF">2012-12-06T00:04:54Z</dcterms:created>
  <dcterms:modified xsi:type="dcterms:W3CDTF">2012-12-06T00:08:51Z</dcterms:modified>
  <cp:category>quality</cp:category>
</cp:coreProperties>
</file>