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Default Extension="pict" ContentType="image/pict"/>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notesSlides/notesSlide14.xml" ContentType="application/vnd.openxmlformats-officedocument.presentationml.notes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9" r:id="rId1"/>
  </p:sldMasterIdLst>
  <p:notesMasterIdLst>
    <p:notesMasterId r:id="rId26"/>
  </p:notesMasterIdLst>
  <p:handoutMasterIdLst>
    <p:handoutMasterId r:id="rId27"/>
  </p:handoutMasterIdLst>
  <p:sldIdLst>
    <p:sldId id="256" r:id="rId2"/>
    <p:sldId id="277" r:id="rId3"/>
    <p:sldId id="272" r:id="rId4"/>
    <p:sldId id="273" r:id="rId5"/>
    <p:sldId id="279" r:id="rId6"/>
    <p:sldId id="280" r:id="rId7"/>
    <p:sldId id="283" r:id="rId8"/>
    <p:sldId id="281" r:id="rId9"/>
    <p:sldId id="282" r:id="rId10"/>
    <p:sldId id="274" r:id="rId11"/>
    <p:sldId id="278" r:id="rId12"/>
    <p:sldId id="258" r:id="rId13"/>
    <p:sldId id="285" r:id="rId14"/>
    <p:sldId id="284" r:id="rId15"/>
    <p:sldId id="260" r:id="rId16"/>
    <p:sldId id="262" r:id="rId17"/>
    <p:sldId id="264" r:id="rId18"/>
    <p:sldId id="265" r:id="rId19"/>
    <p:sldId id="266" r:id="rId20"/>
    <p:sldId id="267" r:id="rId21"/>
    <p:sldId id="268" r:id="rId22"/>
    <p:sldId id="270" r:id="rId23"/>
    <p:sldId id="269" r:id="rId24"/>
    <p:sldId id="271"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Arial" charset="0"/>
        <a:cs typeface="Arial" charset="0"/>
      </a:defRPr>
    </a:lvl1pPr>
    <a:lvl2pPr marL="457200" algn="l" rtl="0" fontAlgn="base">
      <a:spcBef>
        <a:spcPct val="0"/>
      </a:spcBef>
      <a:spcAft>
        <a:spcPct val="0"/>
      </a:spcAft>
      <a:defRPr kern="1200">
        <a:solidFill>
          <a:schemeClr val="tx1"/>
        </a:solidFill>
        <a:latin typeface="Arial" charset="0"/>
        <a:ea typeface="Arial" charset="0"/>
        <a:cs typeface="Arial" charset="0"/>
      </a:defRPr>
    </a:lvl2pPr>
    <a:lvl3pPr marL="914400" algn="l" rtl="0" fontAlgn="base">
      <a:spcBef>
        <a:spcPct val="0"/>
      </a:spcBef>
      <a:spcAft>
        <a:spcPct val="0"/>
      </a:spcAft>
      <a:defRPr kern="1200">
        <a:solidFill>
          <a:schemeClr val="tx1"/>
        </a:solidFill>
        <a:latin typeface="Arial" charset="0"/>
        <a:ea typeface="Arial" charset="0"/>
        <a:cs typeface="Arial" charset="0"/>
      </a:defRPr>
    </a:lvl3pPr>
    <a:lvl4pPr marL="1371600" algn="l" rtl="0" fontAlgn="base">
      <a:spcBef>
        <a:spcPct val="0"/>
      </a:spcBef>
      <a:spcAft>
        <a:spcPct val="0"/>
      </a:spcAft>
      <a:defRPr kern="1200">
        <a:solidFill>
          <a:schemeClr val="tx1"/>
        </a:solidFill>
        <a:latin typeface="Arial" charset="0"/>
        <a:ea typeface="Arial" charset="0"/>
        <a:cs typeface="Arial" charset="0"/>
      </a:defRPr>
    </a:lvl4pPr>
    <a:lvl5pPr marL="1828800" algn="l" rtl="0" fontAlgn="base">
      <a:spcBef>
        <a:spcPct val="0"/>
      </a:spcBef>
      <a:spcAft>
        <a:spcPct val="0"/>
      </a:spcAft>
      <a:defRPr kern="1200">
        <a:solidFill>
          <a:schemeClr val="tx1"/>
        </a:solidFill>
        <a:latin typeface="Arial" charset="0"/>
        <a:ea typeface="Arial" charset="0"/>
        <a:cs typeface="Arial" charset="0"/>
      </a:defRPr>
    </a:lvl5pPr>
    <a:lvl6pPr marL="2286000" algn="l" defTabSz="457200" rtl="0" eaLnBrk="1" latinLnBrk="0" hangingPunct="1">
      <a:defRPr kern="1200">
        <a:solidFill>
          <a:schemeClr val="tx1"/>
        </a:solidFill>
        <a:latin typeface="Arial" charset="0"/>
        <a:ea typeface="Arial" charset="0"/>
        <a:cs typeface="Arial" charset="0"/>
      </a:defRPr>
    </a:lvl6pPr>
    <a:lvl7pPr marL="2743200" algn="l" defTabSz="457200" rtl="0" eaLnBrk="1" latinLnBrk="0" hangingPunct="1">
      <a:defRPr kern="1200">
        <a:solidFill>
          <a:schemeClr val="tx1"/>
        </a:solidFill>
        <a:latin typeface="Arial" charset="0"/>
        <a:ea typeface="Arial" charset="0"/>
        <a:cs typeface="Arial" charset="0"/>
      </a:defRPr>
    </a:lvl7pPr>
    <a:lvl8pPr marL="3200400" algn="l" defTabSz="457200" rtl="0" eaLnBrk="1" latinLnBrk="0" hangingPunct="1">
      <a:defRPr kern="1200">
        <a:solidFill>
          <a:schemeClr val="tx1"/>
        </a:solidFill>
        <a:latin typeface="Arial" charset="0"/>
        <a:ea typeface="Arial" charset="0"/>
        <a:cs typeface="Arial" charset="0"/>
      </a:defRPr>
    </a:lvl8pPr>
    <a:lvl9pPr marL="3657600" algn="l" defTabSz="457200" rtl="0" eaLnBrk="1" latinLnBrk="0" hangingPunct="1">
      <a:defRPr kern="1200">
        <a:solidFill>
          <a:schemeClr val="tx1"/>
        </a:solidFill>
        <a:latin typeface="Arial" charset="0"/>
        <a:ea typeface="Arial"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77787B"/>
    <a:srgbClr val="5F5F5F"/>
    <a:srgbClr val="005A8A"/>
    <a:srgbClr val="FE8806"/>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13" autoAdjust="0"/>
    <p:restoredTop sz="76874" autoAdjust="0"/>
  </p:normalViewPr>
  <p:slideViewPr>
    <p:cSldViewPr>
      <p:cViewPr>
        <p:scale>
          <a:sx n="125" d="100"/>
          <a:sy n="125" d="100"/>
        </p:scale>
        <p:origin x="-1976" y="-88"/>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307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p>
        </p:txBody>
      </p:sp>
      <p:sp>
        <p:nvSpPr>
          <p:cNvPr id="307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307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BC3ACC8-FE7B-BB41-B061-5327EE3A4944}"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EBA80C2-82A3-3944-B20F-9AA98286456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1068F54C-91A8-AB44-A0AC-4B5F9F77E6F8}" type="slidenum">
              <a:rPr lang="en-US"/>
              <a:pPr/>
              <a:t>1</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r>
              <a:rPr lang="en-US" sz="1200" kern="1200" dirty="0" smtClean="0">
                <a:solidFill>
                  <a:schemeClr val="tx1"/>
                </a:solidFill>
                <a:latin typeface="Arial" charset="0"/>
                <a:ea typeface="+mn-ea"/>
                <a:cs typeface="+mn-cs"/>
              </a:rPr>
              <a:t>This presentation introduces tips for ensuring that your regression testing process and system will identify regressions as soon as possible — without bombarding your team with false positives. It will cover how to:</a:t>
            </a:r>
          </a:p>
          <a:p>
            <a:pPr eaLnBrk="1" hangingPunct="1"/>
            <a:r>
              <a:rPr lang="en-US" sz="1200" kern="1200" dirty="0" smtClean="0">
                <a:solidFill>
                  <a:schemeClr val="tx1"/>
                </a:solidFill>
                <a:latin typeface="Arial" charset="0"/>
                <a:ea typeface="+mn-ea"/>
                <a:cs typeface="+mn-cs"/>
              </a:rPr>
              <a:t>	- Configure the regression system so that it provides the optimal level of results</a:t>
            </a:r>
          </a:p>
          <a:p>
            <a:pPr eaLnBrk="1" hangingPunct="1"/>
            <a:r>
              <a:rPr lang="en-US" sz="1200" kern="1200" dirty="0" smtClean="0">
                <a:solidFill>
                  <a:schemeClr val="tx1"/>
                </a:solidFill>
                <a:latin typeface="Arial" charset="0"/>
                <a:ea typeface="+mn-ea"/>
                <a:cs typeface="+mn-cs"/>
              </a:rPr>
              <a:t>	- Best integrate the regression testing into various build processes and development infrastructures</a:t>
            </a:r>
          </a:p>
          <a:p>
            <a:pPr eaLnBrk="1" hangingPunct="1"/>
            <a:r>
              <a:rPr lang="en-US" sz="1200" kern="1200" dirty="0" smtClean="0">
                <a:solidFill>
                  <a:schemeClr val="tx1"/>
                </a:solidFill>
                <a:latin typeface="Arial" charset="0"/>
                <a:ea typeface="+mn-ea"/>
                <a:cs typeface="+mn-cs"/>
              </a:rPr>
              <a:t>	- Establish a minimally-intrusive workflow that keeps the regression test suite in sync with the evolving application</a:t>
            </a:r>
            <a:endParaRPr lang="pl-PL"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pitchFamily="-111" charset="0"/>
                <a:ea typeface="ＭＳ Ｐゴシック" pitchFamily="-111" charset="-128"/>
                <a:cs typeface="ＭＳ Ｐゴシック" pitchFamily="-111" charset="-128"/>
              </a:rPr>
              <a:t>tests should be connected to the code and requirements they’re associated with. This connection should be made in way that will be obvious down the road. Part of this is using proper naming conventions for package, file, and test method. Part of this is using tags to associate the files. This is done by including the proper tag such as @task, @pr, @</a:t>
            </a:r>
            <a:r>
              <a:rPr lang="en-US" sz="1200" kern="1200" dirty="0" err="1" smtClean="0">
                <a:solidFill>
                  <a:schemeClr val="tx1"/>
                </a:solidFill>
                <a:latin typeface="Arial" pitchFamily="-111" charset="0"/>
                <a:ea typeface="ＭＳ Ｐゴシック" pitchFamily="-111" charset="-128"/>
                <a:cs typeface="ＭＳ Ｐゴシック" pitchFamily="-111" charset="-128"/>
              </a:rPr>
              <a:t>fr</a:t>
            </a:r>
            <a:r>
              <a:rPr lang="en-US" sz="1200" kern="1200" dirty="0" smtClean="0">
                <a:solidFill>
                  <a:schemeClr val="tx1"/>
                </a:solidFill>
                <a:latin typeface="Arial" pitchFamily="-111" charset="0"/>
                <a:ea typeface="ＭＳ Ｐゴシック" pitchFamily="-111" charset="-128"/>
                <a:cs typeface="ＭＳ Ｐゴシック" pitchFamily="-111" charset="-128"/>
              </a:rPr>
              <a:t> in the comments preceding the test method. The tags should also be part of the comment used when checking the code into the source control. This will make sure that not only humans can understand what tests go with what code, but that automated tools can help in areas such as change-based testing.</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4EBA80C2-82A3-3944-B20F-9AA982864564}" type="slidenum">
              <a:rPr lang="en-US" smtClean="0"/>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kern="1200" dirty="0" smtClean="0">
                <a:solidFill>
                  <a:schemeClr val="tx1"/>
                </a:solidFill>
                <a:latin typeface="Arial" pitchFamily="-111" charset="0"/>
                <a:ea typeface="ＭＳ Ｐゴシック" pitchFamily="-111" charset="-128"/>
                <a:cs typeface="ＭＳ Ｐゴシック" pitchFamily="-111" charset="-128"/>
              </a:rPr>
              <a:t>TEST CREATION STRATEGIES</a:t>
            </a:r>
            <a:r>
              <a:rPr lang="en-US" sz="1200" kern="1200" dirty="0" smtClean="0">
                <a:solidFill>
                  <a:schemeClr val="tx1"/>
                </a:solidFill>
                <a:latin typeface="Arial" pitchFamily="-111" charset="0"/>
                <a:ea typeface="ＭＳ Ｐゴシック" pitchFamily="-111" charset="-128"/>
                <a:cs typeface="ＭＳ Ｐゴシック" pitchFamily="-111" charset="-128"/>
              </a:rPr>
              <a:t>: Everyone wants an easy way out, but that’s probably not the best approach. We are going to teach you how to build unit test cases by hand. In our tools we have a framework that allows you to build unit test cases. Some teams have their own templates already setup. Those can be leveraged. </a:t>
            </a:r>
            <a:endParaRPr lang="en-US" dirty="0"/>
          </a:p>
        </p:txBody>
      </p:sp>
      <p:sp>
        <p:nvSpPr>
          <p:cNvPr id="4" name="Slide Number Placeholder 3"/>
          <p:cNvSpPr>
            <a:spLocks noGrp="1"/>
          </p:cNvSpPr>
          <p:nvPr>
            <p:ph type="sldNum" sz="quarter" idx="10"/>
          </p:nvPr>
        </p:nvSpPr>
        <p:spPr/>
        <p:txBody>
          <a:bodyPr/>
          <a:lstStyle/>
          <a:p>
            <a:fld id="{4EBA80C2-82A3-3944-B20F-9AA982864564}" type="slidenum">
              <a:rPr lang="en-US" smtClean="0"/>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kern="1200" dirty="0" smtClean="0">
                <a:solidFill>
                  <a:schemeClr val="tx1"/>
                </a:solidFill>
                <a:latin typeface="Arial" pitchFamily="-111" charset="0"/>
                <a:ea typeface="ＭＳ Ｐゴシック" pitchFamily="-111" charset="-128"/>
                <a:cs typeface="ＭＳ Ｐゴシック" pitchFamily="-111" charset="-128"/>
              </a:rPr>
              <a:t>INPUT EXCEPTIONS</a:t>
            </a:r>
            <a:r>
              <a:rPr lang="en-US" sz="1200" kern="1200" dirty="0" smtClean="0">
                <a:solidFill>
                  <a:schemeClr val="tx1"/>
                </a:solidFill>
                <a:latin typeface="Arial" pitchFamily="-111" charset="0"/>
                <a:ea typeface="ＭＳ Ｐゴシック" pitchFamily="-111" charset="-128"/>
                <a:cs typeface="ＭＳ Ｐゴシック" pitchFamily="-111" charset="-128"/>
              </a:rPr>
              <a:t>: There is a fringe benefit, in that generation will create a lot of tests that cause exceptions, because it’s putting garbage inputs into the tests. You need to decide whether you want such tests and if they are useful to what you’re doing, and configure your generation appropriately. If you are generating them, then look at them as you go and decide whether the problem can actually happen, then deal with it as needed, either fixing the code by protecting against the garbage, or skipping the test case or assertion.</a:t>
            </a:r>
          </a:p>
          <a:p>
            <a:endParaRPr lang="en-US" dirty="0" smtClean="0"/>
          </a:p>
          <a:p>
            <a:r>
              <a:rPr lang="en-US" dirty="0" smtClean="0"/>
              <a:t>Sometimes</a:t>
            </a:r>
            <a:r>
              <a:rPr lang="en-US" baseline="0" dirty="0" smtClean="0"/>
              <a:t> tools generate test cases to break your code and expose exception. Question is if they are valuable. Truth is that uncaught exceptions are indicators that your application is the state where it really doesn’t understand what it supposed to do. It may mean that your program is not checking input enough or flexible or input may not be valid or may be your application may not be complete in functionality.</a:t>
            </a:r>
          </a:p>
          <a:p>
            <a:r>
              <a:rPr lang="en-US" baseline="0" dirty="0" smtClean="0"/>
              <a:t>Running Input Exceptions helps to expose a problems that you didn’t anticipate. Beauty of the problem is that frequently, you don’t have this as test scenario in real world.</a:t>
            </a:r>
          </a:p>
          <a:p>
            <a:endParaRPr lang="en-US" baseline="0" dirty="0" smtClean="0"/>
          </a:p>
          <a:p>
            <a:r>
              <a:rPr lang="en-US" baseline="0" dirty="0" smtClean="0"/>
              <a:t>Fixing these exceptions will protect your application from real dangerous situation. It will help your application stable and secure because screwing inputs are generally how people are generally trying to attack from security perspective.</a:t>
            </a:r>
          </a:p>
          <a:p>
            <a:endParaRPr lang="en-US" dirty="0"/>
          </a:p>
        </p:txBody>
      </p:sp>
      <p:sp>
        <p:nvSpPr>
          <p:cNvPr id="4" name="Slide Number Placeholder 3"/>
          <p:cNvSpPr>
            <a:spLocks noGrp="1"/>
          </p:cNvSpPr>
          <p:nvPr>
            <p:ph type="sldNum" sz="quarter" idx="10"/>
          </p:nvPr>
        </p:nvSpPr>
        <p:spPr/>
        <p:txBody>
          <a:bodyPr/>
          <a:lstStyle/>
          <a:p>
            <a:fld id="{4EBA80C2-82A3-3944-B20F-9AA982864564}" type="slidenum">
              <a:rPr lang="en-US" smtClean="0"/>
              <a:pPr/>
              <a:t>20</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pitchFamily="-111" charset="0"/>
                <a:ea typeface="ＭＳ Ｐゴシック" pitchFamily="-111" charset="-128"/>
                <a:cs typeface="ＭＳ Ｐゴシック" pitchFamily="-111" charset="-128"/>
              </a:rPr>
              <a:t>Exception handling code often goes untested by development organizations because it's difficult to create such extreme conditions in a normal application environment. Once you’ve ensured that your code can accept unexpected conditions, you’ll need to ensure that it is able to react to the condition appropriately, which is called “exception handling.” By requiring 100% coverage, you’re saying that all exception-handling code must be executed at least once to ensure that it doesn’t crash.</a:t>
            </a:r>
            <a:endParaRPr lang="en-US" dirty="0" smtClean="0"/>
          </a:p>
          <a:p>
            <a:endParaRPr lang="en-US" dirty="0"/>
          </a:p>
        </p:txBody>
      </p:sp>
      <p:sp>
        <p:nvSpPr>
          <p:cNvPr id="4" name="Slide Number Placeholder 3"/>
          <p:cNvSpPr>
            <a:spLocks noGrp="1"/>
          </p:cNvSpPr>
          <p:nvPr>
            <p:ph type="sldNum" sz="quarter" idx="10"/>
          </p:nvPr>
        </p:nvSpPr>
        <p:spPr/>
        <p:txBody>
          <a:bodyPr/>
          <a:lstStyle/>
          <a:p>
            <a:fld id="{4EBA80C2-82A3-3944-B20F-9AA982864564}" type="slidenum">
              <a:rPr lang="en-US" smtClean="0"/>
              <a:pPr/>
              <a:t>21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kern="1200" dirty="0" smtClean="0">
                <a:solidFill>
                  <a:schemeClr val="tx1"/>
                </a:solidFill>
                <a:latin typeface="Arial" pitchFamily="-111" charset="0"/>
                <a:ea typeface="ＭＳ Ｐゴシック" pitchFamily="-111" charset="-128"/>
                <a:cs typeface="ＭＳ Ｐゴシック" pitchFamily="-111" charset="-128"/>
              </a:rPr>
              <a:t>BUGS BUILD TESTS</a:t>
            </a:r>
            <a:r>
              <a:rPr lang="en-US" sz="1200" kern="1200" dirty="0" smtClean="0">
                <a:solidFill>
                  <a:schemeClr val="tx1"/>
                </a:solidFill>
                <a:latin typeface="Arial" pitchFamily="-111" charset="0"/>
                <a:ea typeface="ＭＳ Ｐゴシック" pitchFamily="-111" charset="-128"/>
                <a:cs typeface="ＭＳ Ｐゴシック" pitchFamily="-111" charset="-128"/>
              </a:rPr>
              <a:t>: It’s important also to remember that every time you have a bug, and the bug gets fixed, you should be creating a test case. </a:t>
            </a:r>
            <a:endParaRPr lang="en-US" dirty="0"/>
          </a:p>
        </p:txBody>
      </p:sp>
      <p:sp>
        <p:nvSpPr>
          <p:cNvPr id="4" name="Slide Number Placeholder 3"/>
          <p:cNvSpPr>
            <a:spLocks noGrp="1"/>
          </p:cNvSpPr>
          <p:nvPr>
            <p:ph type="sldNum" sz="quarter" idx="10"/>
          </p:nvPr>
        </p:nvSpPr>
        <p:spPr/>
        <p:txBody>
          <a:bodyPr/>
          <a:lstStyle/>
          <a:p>
            <a:fld id="{4EBA80C2-82A3-3944-B20F-9AA982864564}" type="slidenum">
              <a:rPr lang="en-US" smtClean="0"/>
              <a:pPr/>
              <a:t>22</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Arial" pitchFamily="-111" charset="0"/>
                <a:ea typeface="ＭＳ Ｐゴシック" pitchFamily="-111" charset="-128"/>
                <a:cs typeface="ＭＳ Ｐゴシック" pitchFamily="-111" charset="-128"/>
              </a:rPr>
              <a:t>IS IT WORKING?</a:t>
            </a:r>
            <a:r>
              <a:rPr lang="en-US" sz="1200" kern="1200" dirty="0" smtClean="0">
                <a:solidFill>
                  <a:schemeClr val="tx1"/>
                </a:solidFill>
                <a:latin typeface="Arial" pitchFamily="-111" charset="0"/>
                <a:ea typeface="ＭＳ Ｐゴシック" pitchFamily="-111" charset="-128"/>
                <a:cs typeface="ＭＳ Ｐゴシック" pitchFamily="-111" charset="-128"/>
              </a:rPr>
              <a:t>: When do you know that it’s working? Now it’s time to setup your policies. One policy is the coverage from unit testing, called “Test Coverage”. The easy way to setup the policy initially is to run your test suite, see what your current coverage is, and set that as your policy. In other words, if your coverage is 10%, set the limit at 10%. Don’t set it at 50%, because you’ll just end up getting a red light all of the time and it won’t be helpful or meaningful. </a:t>
            </a:r>
          </a:p>
          <a:p>
            <a:r>
              <a:rPr lang="en-US" sz="1200" kern="1200" dirty="0" smtClean="0">
                <a:solidFill>
                  <a:schemeClr val="tx1"/>
                </a:solidFill>
                <a:latin typeface="Arial" pitchFamily="-111" charset="0"/>
                <a:ea typeface="ＭＳ Ｐゴシック" pitchFamily="-111" charset="-128"/>
                <a:cs typeface="ＭＳ Ｐゴシック" pitchFamily="-111" charset="-128"/>
              </a:rPr>
              <a:t>What you want to do is use the policy to see what ran and what didn’t run. If coverage drops, it means some of your tests weren’t executed. </a:t>
            </a:r>
          </a:p>
          <a:p>
            <a:r>
              <a:rPr lang="en-US" sz="1200" kern="1200" dirty="0" smtClean="0">
                <a:solidFill>
                  <a:schemeClr val="tx1"/>
                </a:solidFill>
                <a:latin typeface="Arial" pitchFamily="-111" charset="0"/>
                <a:ea typeface="ＭＳ Ｐゴシック" pitchFamily="-111" charset="-128"/>
                <a:cs typeface="ＭＳ Ｐゴシック" pitchFamily="-111" charset="-128"/>
              </a:rPr>
              <a:t>Another policy can also be setup for how many UT test cases were run or didn’t run. This is called “Unit Tests Executed” and it has settings for how many tests got run, as well as the ratio of failed to successful tests, meaning how many tests had assertion failure. The failure ratio should probably be set to about 10% initially. Having 10% failing is usually not a big problem when you have a sizeable </a:t>
            </a:r>
            <a:r>
              <a:rPr lang="en-US" sz="1200" kern="1200" smtClean="0">
                <a:solidFill>
                  <a:schemeClr val="tx1"/>
                </a:solidFill>
                <a:latin typeface="Arial" pitchFamily="-111" charset="0"/>
                <a:ea typeface="ＭＳ Ｐゴシック" pitchFamily="-111" charset="-128"/>
                <a:cs typeface="ＭＳ Ｐゴシック" pitchFamily="-111" charset="-128"/>
              </a:rPr>
              <a:t>test suite.</a:t>
            </a:r>
            <a:endParaRPr lang="en-US" sz="1200" kern="1200" dirty="0" smtClean="0">
              <a:solidFill>
                <a:schemeClr val="tx1"/>
              </a:solidFill>
              <a:latin typeface="Arial" pitchFamily="-111" charset="0"/>
              <a:ea typeface="ＭＳ Ｐゴシック" pitchFamily="-111" charset="-128"/>
              <a:cs typeface="ＭＳ Ｐゴシック" pitchFamily="-111" charset="-128"/>
            </a:endParaRPr>
          </a:p>
          <a:p>
            <a:endParaRPr lang="en-US" dirty="0"/>
          </a:p>
        </p:txBody>
      </p:sp>
      <p:sp>
        <p:nvSpPr>
          <p:cNvPr id="4" name="Slide Number Placeholder 3"/>
          <p:cNvSpPr>
            <a:spLocks noGrp="1"/>
          </p:cNvSpPr>
          <p:nvPr>
            <p:ph type="sldNum" sz="quarter" idx="10"/>
          </p:nvPr>
        </p:nvSpPr>
        <p:spPr/>
        <p:txBody>
          <a:bodyPr/>
          <a:lstStyle/>
          <a:p>
            <a:fld id="{4EBA80C2-82A3-3944-B20F-9AA982864564}" type="slidenum">
              <a:rPr lang="en-US" smtClean="0"/>
              <a:pPr/>
              <a:t>23</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EBA80C2-82A3-3944-B20F-9AA982864564}"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take just a quick</a:t>
            </a:r>
            <a:r>
              <a:rPr lang="en-US" baseline="0" dirty="0" smtClean="0"/>
              <a:t> moment and talk about WHY you want to regression test in the first place. This helps us keep in mind the proper context as we evaluate how to handle the inevitable issues that arise when trying to maintain regression test suites. If we have a clear goal in mind it’s much easier to evaluate whether or not what we’re doing makes sense.</a:t>
            </a:r>
            <a:endParaRPr lang="en-US" dirty="0"/>
          </a:p>
        </p:txBody>
      </p:sp>
      <p:sp>
        <p:nvSpPr>
          <p:cNvPr id="4" name="Slide Number Placeholder 3"/>
          <p:cNvSpPr>
            <a:spLocks noGrp="1"/>
          </p:cNvSpPr>
          <p:nvPr>
            <p:ph type="sldNum" sz="quarter" idx="10"/>
          </p:nvPr>
        </p:nvSpPr>
        <p:spPr/>
        <p:txBody>
          <a:bodyPr/>
          <a:lstStyle/>
          <a:p>
            <a:fld id="{4EBA80C2-82A3-3944-B20F-9AA98286456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I’d like to define</a:t>
            </a:r>
            <a:r>
              <a:rPr lang="en-US" baseline="0" dirty="0" smtClean="0"/>
              <a:t> noise, since it’s a concept in software that have a surprisingly diverse set of definitions.</a:t>
            </a:r>
            <a:endParaRPr lang="en-US" dirty="0"/>
          </a:p>
        </p:txBody>
      </p:sp>
      <p:sp>
        <p:nvSpPr>
          <p:cNvPr id="4" name="Slide Number Placeholder 3"/>
          <p:cNvSpPr>
            <a:spLocks noGrp="1"/>
          </p:cNvSpPr>
          <p:nvPr>
            <p:ph type="sldNum" sz="quarter" idx="10"/>
          </p:nvPr>
        </p:nvSpPr>
        <p:spPr/>
        <p:txBody>
          <a:bodyPr/>
          <a:lstStyle/>
          <a:p>
            <a:fld id="{4EBA80C2-82A3-3944-B20F-9AA982864564}"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EBA80C2-82A3-3944-B20F-9AA982864564}"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pitchFamily="-111" charset="0"/>
                <a:ea typeface="ＭＳ Ｐゴシック" pitchFamily="-111" charset="-128"/>
                <a:cs typeface="ＭＳ Ｐゴシック" pitchFamily="-111" charset="-128"/>
              </a:rPr>
              <a:t>tests should be code reviewed just like other code. It’s important for someone to look at the test and see if it’s really testing what the person says it is. The value is the same as for “regular” code reviews, it not only checks that the test is right, but it helps increase the developers understanding of the code. Ideally you would be reviewing the code and the test case at the same time.</a:t>
            </a:r>
          </a:p>
          <a:p>
            <a:endParaRPr lang="en-US" dirty="0" smtClean="0"/>
          </a:p>
        </p:txBody>
      </p:sp>
      <p:sp>
        <p:nvSpPr>
          <p:cNvPr id="4" name="Slide Number Placeholder 3"/>
          <p:cNvSpPr>
            <a:spLocks noGrp="1"/>
          </p:cNvSpPr>
          <p:nvPr>
            <p:ph type="sldNum" sz="quarter" idx="10"/>
          </p:nvPr>
        </p:nvSpPr>
        <p:spPr/>
        <p:txBody>
          <a:bodyPr/>
          <a:lstStyle/>
          <a:p>
            <a:fld id="{4EBA80C2-82A3-3944-B20F-9AA982864564}"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pitchFamily="-111" charset="0"/>
                <a:ea typeface="ＭＳ Ｐゴシック" pitchFamily="-111" charset="-128"/>
                <a:cs typeface="ＭＳ Ｐゴシック" pitchFamily="-111" charset="-128"/>
              </a:rPr>
              <a:t>We should understand what kind of tests are important, that maintainability is key to long-term success. We learned how to maximize the quality of our assertions. </a:t>
            </a:r>
          </a:p>
          <a:p>
            <a:r>
              <a:rPr lang="en-US" sz="1200" kern="1200" dirty="0" smtClean="0">
                <a:solidFill>
                  <a:schemeClr val="tx1"/>
                </a:solidFill>
                <a:latin typeface="Arial" pitchFamily="-111" charset="0"/>
                <a:ea typeface="ＭＳ Ｐゴシック" pitchFamily="-111" charset="-128"/>
                <a:cs typeface="ＭＳ Ｐゴシック" pitchFamily="-111" charset="-128"/>
              </a:rPr>
              <a:t>We should have put all of our unit tests that already exist into a regular testing process as part of the nightly build, so that test suites are maintained in a relevant state and that noise is controlled.</a:t>
            </a:r>
          </a:p>
          <a:p>
            <a:endParaRPr lang="en-US" dirty="0"/>
          </a:p>
        </p:txBody>
      </p:sp>
      <p:sp>
        <p:nvSpPr>
          <p:cNvPr id="4" name="Slide Number Placeholder 3"/>
          <p:cNvSpPr>
            <a:spLocks noGrp="1"/>
          </p:cNvSpPr>
          <p:nvPr>
            <p:ph type="sldNum" sz="quarter" idx="10"/>
          </p:nvPr>
        </p:nvSpPr>
        <p:spPr/>
        <p:txBody>
          <a:bodyPr/>
          <a:lstStyle/>
          <a:p>
            <a:fld id="{4EBA80C2-82A3-3944-B20F-9AA982864564}"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smtClean="0">
                <a:solidFill>
                  <a:schemeClr val="tx1"/>
                </a:solidFill>
                <a:latin typeface="Arial" charset="0"/>
                <a:ea typeface="+mn-ea"/>
                <a:cs typeface="+mn-cs"/>
              </a:rPr>
              <a:t>In this daily process, the unit testing tool— running in batch mode—  scans the modified project code base (accessed from the source control system), automatically executes the existing regression test suite, and also automatically generates regression tests for new code. Test failures are reported only if the current code behavior does not match the behavior captured in the baseline test suite. </a:t>
            </a:r>
          </a:p>
          <a:p>
            <a:endParaRPr lang="en-US"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Running automated and regularly scheduled build and testing processes should involve minimal distraction if set up properly and if all required infrastructure is present.  At minimum, that infrastructure should include a source control system, a tool for automated test execution, and a reporting mechanism to track results of the automated build and testing.  </a:t>
            </a:r>
          </a:p>
          <a:p>
            <a:r>
              <a:rPr lang="en-US" sz="1200" kern="1200" dirty="0" smtClean="0">
                <a:solidFill>
                  <a:schemeClr val="tx1"/>
                </a:solidFill>
                <a:latin typeface="Arial" charset="0"/>
                <a:ea typeface="+mn-ea"/>
                <a:cs typeface="+mn-cs"/>
              </a:rPr>
              <a:t> </a:t>
            </a:r>
          </a:p>
          <a:p>
            <a:r>
              <a:rPr lang="en-US" sz="1200" kern="1200" dirty="0" smtClean="0">
                <a:solidFill>
                  <a:schemeClr val="tx1"/>
                </a:solidFill>
                <a:latin typeface="Arial" charset="0"/>
                <a:ea typeface="+mn-ea"/>
                <a:cs typeface="+mn-cs"/>
              </a:rPr>
              <a:t>The regression suite generation/execution should be scheduled to run regularly (for example, nightly, or several times a day in a continuous integration process) in whatever manner makes the most sense for your specific development environment and team. This could be a combination of an ant script and Windows scheduler or </a:t>
            </a:r>
            <a:r>
              <a:rPr lang="en-US" sz="1200" kern="1200" dirty="0" err="1" smtClean="0">
                <a:solidFill>
                  <a:schemeClr val="tx1"/>
                </a:solidFill>
                <a:latin typeface="Arial" charset="0"/>
                <a:ea typeface="+mn-ea"/>
                <a:cs typeface="+mn-cs"/>
              </a:rPr>
              <a:t>CruiseControl</a:t>
            </a:r>
            <a:r>
              <a:rPr lang="en-US" sz="1200" kern="1200" dirty="0" smtClean="0">
                <a:solidFill>
                  <a:schemeClr val="tx1"/>
                </a:solidFill>
                <a:latin typeface="Arial" charset="0"/>
                <a:ea typeface="+mn-ea"/>
                <a:cs typeface="+mn-cs"/>
              </a:rPr>
              <a:t>, or a shell script and a </a:t>
            </a:r>
            <a:r>
              <a:rPr lang="en-US" sz="1200" kern="1200" dirty="0" err="1" smtClean="0">
                <a:solidFill>
                  <a:schemeClr val="tx1"/>
                </a:solidFill>
                <a:latin typeface="Arial" charset="0"/>
                <a:ea typeface="+mn-ea"/>
                <a:cs typeface="+mn-cs"/>
              </a:rPr>
              <a:t>crontab</a:t>
            </a:r>
            <a:r>
              <a:rPr lang="en-US" sz="1200" kern="1200" dirty="0" smtClean="0">
                <a:solidFill>
                  <a:schemeClr val="tx1"/>
                </a:solidFill>
                <a:latin typeface="Arial" charset="0"/>
                <a:ea typeface="+mn-ea"/>
                <a:cs typeface="+mn-cs"/>
              </a:rPr>
              <a:t> on Unix. This process will then regularly scan the project and 1) generate more test cases for new and updated code, and 2) execute all tests (automatically generated and manually written) that comprise the regression suite, then report all failures and cumulative coverage information.  This report can be emailed to individual developers, or they can import it directly into their IDE— effectively triggering their review of the failures and the new/changed code. This cycle is then repeated every time the regression process is run. </a:t>
            </a:r>
          </a:p>
          <a:p>
            <a:r>
              <a:rPr lang="en-US" sz="1200" kern="1200" dirty="0" smtClean="0">
                <a:solidFill>
                  <a:schemeClr val="tx1"/>
                </a:solidFill>
                <a:latin typeface="Arial" charset="0"/>
                <a:ea typeface="+mn-ea"/>
                <a:cs typeface="+mn-cs"/>
              </a:rPr>
              <a:t> </a:t>
            </a:r>
          </a:p>
          <a:p>
            <a:r>
              <a:rPr lang="en-US" sz="1200" kern="1200" dirty="0" smtClean="0">
                <a:solidFill>
                  <a:schemeClr val="tx1"/>
                </a:solidFill>
                <a:latin typeface="Arial" charset="0"/>
                <a:ea typeface="+mn-ea"/>
                <a:cs typeface="+mn-cs"/>
              </a:rPr>
              <a:t>Ideally, the results from this automated test execution not only tell the team which test case assertions failed as a result of the previous day’s code modifications, but also indicate exactly which developer modified the code that broke each assertion. For instant feedback on whether their code changes broke the existing functionality, each developer can import into their </a:t>
            </a:r>
            <a:r>
              <a:rPr lang="en-US" sz="1200" kern="1200" dirty="0" err="1" smtClean="0">
                <a:solidFill>
                  <a:schemeClr val="tx1"/>
                </a:solidFill>
                <a:latin typeface="Arial" charset="0"/>
                <a:ea typeface="+mn-ea"/>
                <a:cs typeface="+mn-cs"/>
              </a:rPr>
              <a:t>IDEs</a:t>
            </a:r>
            <a:r>
              <a:rPr lang="en-US" sz="1200" kern="1200" dirty="0" smtClean="0">
                <a:solidFill>
                  <a:schemeClr val="tx1"/>
                </a:solidFill>
                <a:latin typeface="Arial" charset="0"/>
                <a:ea typeface="+mn-ea"/>
                <a:cs typeface="+mn-cs"/>
              </a:rPr>
              <a:t> information about the regression failures caused by their modifications. Since the regression failures are directed to the developers responsible for them, the overall process of fixing them is much more streamlined than it would be if all developers were looking at the same list of regression failures. And since the results are available in their </a:t>
            </a:r>
            <a:r>
              <a:rPr lang="en-US" sz="1200" kern="1200" dirty="0" err="1" smtClean="0">
                <a:solidFill>
                  <a:schemeClr val="tx1"/>
                </a:solidFill>
                <a:latin typeface="Arial" charset="0"/>
                <a:ea typeface="+mn-ea"/>
                <a:cs typeface="+mn-cs"/>
              </a:rPr>
              <a:t>IDEs</a:t>
            </a:r>
            <a:r>
              <a:rPr lang="en-US" sz="1200" kern="1200" dirty="0" smtClean="0">
                <a:solidFill>
                  <a:schemeClr val="tx1"/>
                </a:solidFill>
                <a:latin typeface="Arial" charset="0"/>
                <a:ea typeface="+mn-ea"/>
                <a:cs typeface="+mn-cs"/>
              </a:rPr>
              <a:t>, it is faster and easier for the developers to resolve them.</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4EBA80C2-82A3-3944-B20F-9AA982864564}"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smtClean="0">
                <a:solidFill>
                  <a:schemeClr val="tx1"/>
                </a:solidFill>
                <a:latin typeface="Arial" charset="0"/>
                <a:ea typeface="+mn-ea"/>
                <a:cs typeface="+mn-cs"/>
              </a:rPr>
              <a:t>When testers arrive at work each morning, they should review and respond to any test failures reported (these indicate functional changes that the test suite detected). In doing so, they will either address the functional defects in their code or update the test to reflect the correct behavior of the code— as well as possibly further enhance the tests with additional logic, assertions or new test cases. </a:t>
            </a:r>
          </a:p>
          <a:p>
            <a:r>
              <a:rPr lang="en-US" sz="1200" kern="1200" dirty="0" smtClean="0">
                <a:solidFill>
                  <a:schemeClr val="tx1"/>
                </a:solidFill>
                <a:latin typeface="Arial" charset="0"/>
                <a:ea typeface="+mn-ea"/>
                <a:cs typeface="+mn-cs"/>
              </a:rPr>
              <a:t> </a:t>
            </a:r>
          </a:p>
          <a:p>
            <a:r>
              <a:rPr lang="en-US" sz="1200" kern="1200" dirty="0" smtClean="0">
                <a:solidFill>
                  <a:schemeClr val="tx1"/>
                </a:solidFill>
                <a:latin typeface="Arial" charset="0"/>
                <a:ea typeface="+mn-ea"/>
                <a:cs typeface="+mn-cs"/>
              </a:rPr>
              <a:t>Common responses are:</a:t>
            </a:r>
          </a:p>
          <a:p>
            <a:r>
              <a:rPr lang="en-US" sz="1200" kern="1200" dirty="0" smtClean="0">
                <a:solidFill>
                  <a:schemeClr val="tx1"/>
                </a:solidFill>
                <a:latin typeface="Arial" charset="0"/>
                <a:ea typeface="+mn-ea"/>
                <a:cs typeface="+mn-cs"/>
              </a:rPr>
              <a:t> </a:t>
            </a:r>
          </a:p>
          <a:p>
            <a:pPr lvl="0"/>
            <a:r>
              <a:rPr lang="en-US" sz="1200" kern="1200" dirty="0" smtClean="0">
                <a:solidFill>
                  <a:schemeClr val="tx1"/>
                </a:solidFill>
                <a:latin typeface="Arial" charset="0"/>
                <a:ea typeface="+mn-ea"/>
                <a:cs typeface="+mn-cs"/>
              </a:rPr>
              <a:t>If the previous behavior is still the correct behavior, fix the code that was broken.</a:t>
            </a:r>
          </a:p>
          <a:p>
            <a:r>
              <a:rPr lang="en-US" sz="1200" kern="1200" dirty="0" smtClean="0">
                <a:solidFill>
                  <a:schemeClr val="tx1"/>
                </a:solidFill>
                <a:latin typeface="Arial" charset="0"/>
                <a:ea typeface="+mn-ea"/>
                <a:cs typeface="+mn-cs"/>
              </a:rPr>
              <a:t> </a:t>
            </a:r>
          </a:p>
          <a:p>
            <a:pPr lvl="0"/>
            <a:r>
              <a:rPr lang="en-US" sz="1200" kern="1200" dirty="0" smtClean="0">
                <a:solidFill>
                  <a:schemeClr val="tx1"/>
                </a:solidFill>
                <a:latin typeface="Arial" charset="0"/>
                <a:ea typeface="+mn-ea"/>
                <a:cs typeface="+mn-cs"/>
              </a:rPr>
              <a:t>If the functionality was modified intentionally, verify the new behavior by updating the test case assertions.</a:t>
            </a:r>
          </a:p>
          <a:p>
            <a:r>
              <a:rPr lang="en-US" sz="1200" kern="1200" dirty="0" smtClean="0">
                <a:solidFill>
                  <a:schemeClr val="tx1"/>
                </a:solidFill>
                <a:latin typeface="Arial" charset="0"/>
                <a:ea typeface="+mn-ea"/>
                <a:cs typeface="+mn-cs"/>
              </a:rPr>
              <a:t> </a:t>
            </a:r>
          </a:p>
          <a:p>
            <a:pPr lvl="0"/>
            <a:r>
              <a:rPr lang="en-US" sz="1200" kern="1200" dirty="0" smtClean="0">
                <a:solidFill>
                  <a:schemeClr val="tx1"/>
                </a:solidFill>
                <a:latin typeface="Arial" charset="0"/>
                <a:ea typeface="+mn-ea"/>
                <a:cs typeface="+mn-cs"/>
              </a:rPr>
              <a:t>If the assertion is checking something that you don't want to check or something that changes over time (i.e. if it is checking the day of the month), ignore the assertion.</a:t>
            </a:r>
          </a:p>
          <a:p>
            <a:r>
              <a:rPr lang="en-US" sz="1200" kern="1200" dirty="0" smtClean="0">
                <a:solidFill>
                  <a:schemeClr val="tx1"/>
                </a:solidFill>
                <a:latin typeface="Arial" charset="0"/>
                <a:ea typeface="+mn-ea"/>
                <a:cs typeface="+mn-cs"/>
              </a:rPr>
              <a:t> </a:t>
            </a:r>
          </a:p>
          <a:p>
            <a:pPr lvl="0"/>
            <a:r>
              <a:rPr lang="en-US" sz="1200" kern="1200" dirty="0" smtClean="0">
                <a:solidFill>
                  <a:schemeClr val="tx1"/>
                </a:solidFill>
                <a:latin typeface="Arial" charset="0"/>
                <a:ea typeface="+mn-ea"/>
                <a:cs typeface="+mn-cs"/>
              </a:rPr>
              <a:t>If the test case doesn't check something you want to assert or if the test case is no longer valid, delete the test case. For instance, this might be appropriate if someone adds validation checks to some methods, and now the inputs that were originally generated are no longer valid.</a:t>
            </a:r>
          </a:p>
          <a:p>
            <a:r>
              <a:rPr lang="en-US" sz="1200" kern="1200" dirty="0" smtClean="0">
                <a:solidFill>
                  <a:schemeClr val="tx1"/>
                </a:solidFill>
                <a:latin typeface="Arial" charset="0"/>
                <a:ea typeface="+mn-ea"/>
                <a:cs typeface="+mn-cs"/>
              </a:rPr>
              <a:t> </a:t>
            </a:r>
          </a:p>
          <a:p>
            <a:r>
              <a:rPr lang="en-US" sz="1200" kern="1200" dirty="0" smtClean="0">
                <a:solidFill>
                  <a:schemeClr val="tx1"/>
                </a:solidFill>
                <a:latin typeface="Arial" charset="0"/>
                <a:ea typeface="+mn-ea"/>
                <a:cs typeface="+mn-cs"/>
              </a:rPr>
              <a:t> </a:t>
            </a:r>
          </a:p>
          <a:p>
            <a:r>
              <a:rPr lang="en-US" sz="1200" kern="1200" dirty="0" smtClean="0">
                <a:solidFill>
                  <a:schemeClr val="tx1"/>
                </a:solidFill>
                <a:latin typeface="Arial" charset="0"/>
                <a:ea typeface="+mn-ea"/>
                <a:cs typeface="+mn-cs"/>
              </a:rPr>
              <a:t>The end result of this repeated daily process will be a regression suite that evolves with the application, and which is more robust and more intelligent than it was the day before. By spending just a fraction of each day to keep the test suite in synch with the application and by continually enhancing it by building more intelligence into the tests, development teams can increase the lifespan and value of the test cases they already created, and expose most code regression errors as soon as they are introduced— which is when they are fastest and easiest to diagnose and fix.</a:t>
            </a:r>
          </a:p>
          <a:p>
            <a:endParaRPr lang="en-US" dirty="0"/>
          </a:p>
        </p:txBody>
      </p:sp>
      <p:sp>
        <p:nvSpPr>
          <p:cNvPr id="4" name="Slide Number Placeholder 3"/>
          <p:cNvSpPr>
            <a:spLocks noGrp="1"/>
          </p:cNvSpPr>
          <p:nvPr>
            <p:ph type="sldNum" sz="quarter" idx="10"/>
          </p:nvPr>
        </p:nvSpPr>
        <p:spPr/>
        <p:txBody>
          <a:bodyPr/>
          <a:lstStyle/>
          <a:p>
            <a:fld id="{4EBA80C2-82A3-3944-B20F-9AA982864564}" type="slidenum">
              <a:rPr lang="en-US" smtClean="0"/>
              <a:pPr/>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Arial" pitchFamily="-111" charset="0"/>
                <a:ea typeface="ＭＳ Ｐゴシック" pitchFamily="-111" charset="-128"/>
                <a:cs typeface="ＭＳ Ｐゴシック" pitchFamily="-111" charset="-128"/>
              </a:rPr>
              <a:t>WHERE DO TESTS LIVE</a:t>
            </a:r>
            <a:r>
              <a:rPr lang="en-US" sz="1200" kern="1200" dirty="0" smtClean="0">
                <a:solidFill>
                  <a:schemeClr val="tx1"/>
                </a:solidFill>
                <a:latin typeface="Arial" pitchFamily="-111" charset="0"/>
                <a:ea typeface="ＭＳ Ｐゴシック" pitchFamily="-111" charset="-128"/>
                <a:cs typeface="ＭＳ Ｐゴシック" pitchFamily="-111" charset="-128"/>
              </a:rPr>
              <a:t>: When creating your unit tests it worth the time to take a minute and decide where to store them.  The first thing is that the absolutely need to live in source control. You need to be able to manage them, know who’s working on them, code review them, etc.</a:t>
            </a:r>
          </a:p>
          <a:p>
            <a:r>
              <a:rPr lang="en-US" sz="1200" kern="1200" dirty="0" smtClean="0">
                <a:solidFill>
                  <a:schemeClr val="tx1"/>
                </a:solidFill>
                <a:latin typeface="Arial" pitchFamily="-111" charset="0"/>
                <a:ea typeface="ＭＳ Ｐゴシック" pitchFamily="-111" charset="-128"/>
                <a:cs typeface="ＭＳ Ｐゴシック" pitchFamily="-111" charset="-128"/>
              </a:rPr>
              <a:t>The actual location varies depending on need and strategy. Some groups even use multiple locations based on the type of tests, IE automated tests in one dir, and hand-written in another. It is good practice to keep automatically maintained code separate from code that is maintained by hand.</a:t>
            </a:r>
          </a:p>
          <a:p>
            <a:r>
              <a:rPr lang="en-US" sz="1200" kern="1200" dirty="0" smtClean="0">
                <a:solidFill>
                  <a:schemeClr val="tx1"/>
                </a:solidFill>
                <a:latin typeface="Arial" pitchFamily="-111" charset="0"/>
                <a:ea typeface="ＭＳ Ｐゴシック" pitchFamily="-111" charset="-128"/>
                <a:cs typeface="ＭＳ Ｐゴシック" pitchFamily="-111" charset="-128"/>
              </a:rPr>
              <a:t>Some of the common locations used are:</a:t>
            </a:r>
          </a:p>
          <a:p>
            <a:r>
              <a:rPr lang="en-US" sz="1200" kern="1200" dirty="0" smtClean="0">
                <a:solidFill>
                  <a:schemeClr val="tx1"/>
                </a:solidFill>
                <a:latin typeface="Arial" pitchFamily="-111" charset="0"/>
                <a:ea typeface="ＭＳ Ｐゴシック" pitchFamily="-111" charset="-128"/>
                <a:cs typeface="ＭＳ Ｐゴシック" pitchFamily="-111" charset="-128"/>
              </a:rPr>
              <a:t>The same directory as the class being tested. IE a class called </a:t>
            </a:r>
            <a:r>
              <a:rPr lang="en-US" sz="1200" kern="1200" dirty="0" err="1" smtClean="0">
                <a:solidFill>
                  <a:schemeClr val="tx1"/>
                </a:solidFill>
                <a:latin typeface="Arial" pitchFamily="-111" charset="0"/>
                <a:ea typeface="ＭＳ Ｐゴシック" pitchFamily="-111" charset="-128"/>
                <a:cs typeface="ＭＳ Ｐゴシック" pitchFamily="-111" charset="-128"/>
              </a:rPr>
              <a:t>CheckTime</a:t>
            </a:r>
            <a:r>
              <a:rPr lang="en-US" sz="1200" kern="1200" dirty="0" smtClean="0">
                <a:solidFill>
                  <a:schemeClr val="tx1"/>
                </a:solidFill>
                <a:latin typeface="Arial" pitchFamily="-111" charset="0"/>
                <a:ea typeface="ＭＳ Ｐゴシック" pitchFamily="-111" charset="-128"/>
                <a:cs typeface="ＭＳ Ｐゴシック" pitchFamily="-111" charset="-128"/>
              </a:rPr>
              <a:t> will have a test class called </a:t>
            </a:r>
            <a:r>
              <a:rPr lang="en-US" sz="1200" kern="1200" dirty="0" err="1" smtClean="0">
                <a:solidFill>
                  <a:schemeClr val="tx1"/>
                </a:solidFill>
                <a:latin typeface="Arial" pitchFamily="-111" charset="0"/>
                <a:ea typeface="ＭＳ Ｐゴシック" pitchFamily="-111" charset="-128"/>
                <a:cs typeface="ＭＳ Ｐゴシック" pitchFamily="-111" charset="-128"/>
              </a:rPr>
              <a:t>CheckTimeTest</a:t>
            </a:r>
            <a:r>
              <a:rPr lang="en-US" sz="1200" kern="1200" dirty="0" smtClean="0">
                <a:solidFill>
                  <a:schemeClr val="tx1"/>
                </a:solidFill>
                <a:latin typeface="Arial" pitchFamily="-111" charset="0"/>
                <a:ea typeface="ＭＳ Ｐゴシック" pitchFamily="-111" charset="-128"/>
                <a:cs typeface="ＭＳ Ｐゴシック" pitchFamily="-111" charset="-128"/>
              </a:rPr>
              <a:t> or </a:t>
            </a:r>
            <a:r>
              <a:rPr lang="en-US" sz="1200" kern="1200" dirty="0" err="1" smtClean="0">
                <a:solidFill>
                  <a:schemeClr val="tx1"/>
                </a:solidFill>
                <a:latin typeface="Arial" pitchFamily="-111" charset="0"/>
                <a:ea typeface="ＭＳ Ｐゴシック" pitchFamily="-111" charset="-128"/>
                <a:cs typeface="ＭＳ Ｐゴシック" pitchFamily="-111" charset="-128"/>
              </a:rPr>
              <a:t>TestCheckTime</a:t>
            </a:r>
            <a:r>
              <a:rPr lang="en-US" sz="1200" kern="1200" dirty="0" smtClean="0">
                <a:solidFill>
                  <a:schemeClr val="tx1"/>
                </a:solidFill>
                <a:latin typeface="Arial" pitchFamily="-111" charset="0"/>
                <a:ea typeface="ＭＳ Ｐゴシック" pitchFamily="-111" charset="-128"/>
                <a:cs typeface="ＭＳ Ｐゴシック" pitchFamily="-111" charset="-128"/>
              </a:rPr>
              <a:t> in the same directory.</a:t>
            </a:r>
          </a:p>
          <a:p>
            <a:r>
              <a:rPr lang="en-US" sz="1200" kern="1200" dirty="0" smtClean="0">
                <a:solidFill>
                  <a:schemeClr val="tx1"/>
                </a:solidFill>
                <a:latin typeface="Arial" pitchFamily="-111" charset="0"/>
                <a:ea typeface="ＭＳ Ｐゴシック" pitchFamily="-111" charset="-128"/>
                <a:cs typeface="ＭＳ Ｐゴシック" pitchFamily="-111" charset="-128"/>
              </a:rPr>
              <a:t>Frequently people use a structure where the tests are stored in their own test dir inside the project, but the structure mirrors the layout of the code.</a:t>
            </a:r>
          </a:p>
          <a:p>
            <a:r>
              <a:rPr lang="en-US" sz="1200" kern="1200" dirty="0" smtClean="0">
                <a:solidFill>
                  <a:schemeClr val="tx1"/>
                </a:solidFill>
                <a:latin typeface="Arial" pitchFamily="-111" charset="0"/>
                <a:ea typeface="ＭＳ Ｐゴシック" pitchFamily="-111" charset="-128"/>
                <a:cs typeface="ＭＳ Ｐゴシック" pitchFamily="-111" charset="-128"/>
              </a:rPr>
              <a:t>Sometimes the test code uses the same layout, but lives in a completely separate project. This makes it easy to separate tests and just work on the code, but it’s usually better to keep it in the same project so that it’s being looked at and you know what code the tests are related to.</a:t>
            </a:r>
          </a:p>
          <a:p>
            <a:endParaRPr lang="en-US" dirty="0"/>
          </a:p>
        </p:txBody>
      </p:sp>
      <p:sp>
        <p:nvSpPr>
          <p:cNvPr id="4" name="Slide Number Placeholder 3"/>
          <p:cNvSpPr>
            <a:spLocks noGrp="1"/>
          </p:cNvSpPr>
          <p:nvPr>
            <p:ph type="sldNum" sz="quarter" idx="10"/>
          </p:nvPr>
        </p:nvSpPr>
        <p:spPr/>
        <p:txBody>
          <a:bodyPr/>
          <a:lstStyle/>
          <a:p>
            <a:fld id="{4EBA80C2-82A3-3944-B20F-9AA982864564}"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Slajd tytułowy">
    <p:spTree>
      <p:nvGrpSpPr>
        <p:cNvPr id="1" name=""/>
        <p:cNvGrpSpPr/>
        <p:nvPr/>
      </p:nvGrpSpPr>
      <p:grpSpPr>
        <a:xfrm>
          <a:off x="0" y="0"/>
          <a:ext cx="0" cy="0"/>
          <a:chOff x="0" y="0"/>
          <a:chExt cx="0" cy="0"/>
        </a:xfrm>
      </p:grpSpPr>
      <p:pic>
        <p:nvPicPr>
          <p:cNvPr id="4" name="Obraz 6" descr="template_PPT_BLUE.pn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146" name="Rectangle 2"/>
          <p:cNvSpPr>
            <a:spLocks noGrp="1" noChangeArrowheads="1"/>
          </p:cNvSpPr>
          <p:nvPr>
            <p:ph type="ctrTitle"/>
          </p:nvPr>
        </p:nvSpPr>
        <p:spPr>
          <a:xfrm>
            <a:off x="914400" y="2971800"/>
            <a:ext cx="6553200" cy="1524000"/>
          </a:xfrm>
        </p:spPr>
        <p:txBody>
          <a:bodyPr/>
          <a:lstStyle>
            <a:lvl1pPr>
              <a:defRPr sz="2400"/>
            </a:lvl1pPr>
          </a:lstStyle>
          <a:p>
            <a:r>
              <a:rPr lang="pl-PL" smtClean="0"/>
              <a:t>Kliknij, aby edytować styl</a:t>
            </a:r>
            <a:endParaRPr lang="en-US" dirty="0"/>
          </a:p>
        </p:txBody>
      </p:sp>
      <p:sp>
        <p:nvSpPr>
          <p:cNvPr id="6147" name="Rectangle 3"/>
          <p:cNvSpPr>
            <a:spLocks noGrp="1" noChangeArrowheads="1"/>
          </p:cNvSpPr>
          <p:nvPr>
            <p:ph type="subTitle" idx="1"/>
          </p:nvPr>
        </p:nvSpPr>
        <p:spPr>
          <a:xfrm>
            <a:off x="1066800" y="4800600"/>
            <a:ext cx="6324600" cy="990600"/>
          </a:xfrm>
        </p:spPr>
        <p:txBody>
          <a:bodyPr/>
          <a:lstStyle>
            <a:lvl1pPr marL="0" indent="0" algn="ctr">
              <a:buFont typeface="Wingdings" pitchFamily="2" charset="2"/>
              <a:buNone/>
              <a:defRPr sz="1800">
                <a:solidFill>
                  <a:schemeClr val="bg1"/>
                </a:solidFill>
              </a:defRPr>
            </a:lvl1pPr>
          </a:lstStyle>
          <a:p>
            <a:r>
              <a:rPr lang="pl-PL" smtClean="0"/>
              <a:t>Kliknij, aby edytować styl wzorca podtytułu</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5"/>
          <p:cNvSpPr>
            <a:spLocks noGrp="1" noChangeArrowheads="1"/>
          </p:cNvSpPr>
          <p:nvPr>
            <p:ph type="ftr" sz="quarter" idx="10"/>
          </p:nvPr>
        </p:nvSpPr>
        <p:spPr/>
        <p:txBody>
          <a:bodyPr/>
          <a:lstStyle>
            <a:lvl1pPr>
              <a:defRPr/>
            </a:lvl1pPr>
          </a:lstStyle>
          <a:p>
            <a:pPr>
              <a:defRPr/>
            </a:pPr>
            <a:r>
              <a:rPr lang="en-US"/>
              <a:t>Parasoft Proprietary and Confidential</a:t>
            </a:r>
          </a:p>
        </p:txBody>
      </p:sp>
      <p:sp>
        <p:nvSpPr>
          <p:cNvPr id="5" name="Rectangle 6"/>
          <p:cNvSpPr>
            <a:spLocks noGrp="1" noChangeArrowheads="1"/>
          </p:cNvSpPr>
          <p:nvPr>
            <p:ph type="sldNum" sz="quarter" idx="11"/>
          </p:nvPr>
        </p:nvSpPr>
        <p:spPr/>
        <p:txBody>
          <a:bodyPr/>
          <a:lstStyle>
            <a:lvl1pPr>
              <a:defRPr/>
            </a:lvl1pPr>
          </a:lstStyle>
          <a:p>
            <a:fld id="{8A0D8B3D-B57F-FE41-8B41-E4F5E0FACF7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152400"/>
            <a:ext cx="2057400" cy="6019800"/>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152400"/>
            <a:ext cx="6019800" cy="601980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5"/>
          <p:cNvSpPr>
            <a:spLocks noGrp="1" noChangeArrowheads="1"/>
          </p:cNvSpPr>
          <p:nvPr>
            <p:ph type="ftr" sz="quarter" idx="10"/>
          </p:nvPr>
        </p:nvSpPr>
        <p:spPr/>
        <p:txBody>
          <a:bodyPr/>
          <a:lstStyle>
            <a:lvl1pPr>
              <a:defRPr/>
            </a:lvl1pPr>
          </a:lstStyle>
          <a:p>
            <a:pPr>
              <a:defRPr/>
            </a:pPr>
            <a:r>
              <a:rPr lang="en-US"/>
              <a:t>Parasoft Proprietary and Confidential</a:t>
            </a:r>
          </a:p>
        </p:txBody>
      </p:sp>
      <p:sp>
        <p:nvSpPr>
          <p:cNvPr id="5" name="Rectangle 6"/>
          <p:cNvSpPr>
            <a:spLocks noGrp="1" noChangeArrowheads="1"/>
          </p:cNvSpPr>
          <p:nvPr>
            <p:ph type="sldNum" sz="quarter" idx="11"/>
          </p:nvPr>
        </p:nvSpPr>
        <p:spPr/>
        <p:txBody>
          <a:bodyPr/>
          <a:lstStyle>
            <a:lvl1pPr>
              <a:defRPr/>
            </a:lvl1pPr>
          </a:lstStyle>
          <a:p>
            <a:fld id="{7982F995-C1D3-3645-A22F-09FA4C511B7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a:xfrm>
            <a:off x="395288" y="980728"/>
            <a:ext cx="8229600" cy="4991447"/>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Rectangle 5"/>
          <p:cNvSpPr>
            <a:spLocks noGrp="1" noChangeArrowheads="1"/>
          </p:cNvSpPr>
          <p:nvPr>
            <p:ph type="ftr" sz="quarter" idx="10"/>
          </p:nvPr>
        </p:nvSpPr>
        <p:spPr/>
        <p:txBody>
          <a:bodyPr/>
          <a:lstStyle>
            <a:lvl1pPr>
              <a:defRPr/>
            </a:lvl1pPr>
          </a:lstStyle>
          <a:p>
            <a:pPr>
              <a:defRPr/>
            </a:pPr>
            <a:r>
              <a:rPr lang="en-US"/>
              <a:t>Parasoft Proprietary and Confidential</a:t>
            </a:r>
          </a:p>
        </p:txBody>
      </p:sp>
      <p:sp>
        <p:nvSpPr>
          <p:cNvPr id="5" name="Rectangle 6"/>
          <p:cNvSpPr>
            <a:spLocks noGrp="1" noChangeArrowheads="1"/>
          </p:cNvSpPr>
          <p:nvPr>
            <p:ph type="sldNum" sz="quarter" idx="11"/>
          </p:nvPr>
        </p:nvSpPr>
        <p:spPr/>
        <p:txBody>
          <a:bodyPr/>
          <a:lstStyle>
            <a:lvl1pPr>
              <a:defRPr/>
            </a:lvl1pPr>
          </a:lstStyle>
          <a:p>
            <a:fld id="{7F0A22B0-602B-CD45-9414-0479695D508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Nagłówek sekcji">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395536" y="980729"/>
            <a:ext cx="8238913" cy="1512167"/>
          </a:xfrm>
        </p:spPr>
        <p:txBody>
          <a:bodyPr/>
          <a:lstStyle>
            <a:lvl1pPr marL="0" indent="0" algn="ctr">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7" name="Symbol zastępczy zawartości 2"/>
          <p:cNvSpPr>
            <a:spLocks noGrp="1"/>
          </p:cNvSpPr>
          <p:nvPr>
            <p:ph idx="12"/>
          </p:nvPr>
        </p:nvSpPr>
        <p:spPr>
          <a:xfrm>
            <a:off x="395288" y="2708920"/>
            <a:ext cx="8229600" cy="326325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Rectangle 5"/>
          <p:cNvSpPr>
            <a:spLocks noGrp="1" noChangeArrowheads="1"/>
          </p:cNvSpPr>
          <p:nvPr>
            <p:ph type="ftr" sz="quarter" idx="13"/>
          </p:nvPr>
        </p:nvSpPr>
        <p:spPr/>
        <p:txBody>
          <a:bodyPr/>
          <a:lstStyle>
            <a:lvl1pPr>
              <a:defRPr/>
            </a:lvl1pPr>
          </a:lstStyle>
          <a:p>
            <a:pPr>
              <a:defRPr/>
            </a:pPr>
            <a:r>
              <a:rPr lang="en-US"/>
              <a:t>Parasoft Proprietary and Confidential</a:t>
            </a:r>
          </a:p>
        </p:txBody>
      </p:sp>
      <p:sp>
        <p:nvSpPr>
          <p:cNvPr id="5" name="Rectangle 6"/>
          <p:cNvSpPr>
            <a:spLocks noGrp="1" noChangeArrowheads="1"/>
          </p:cNvSpPr>
          <p:nvPr>
            <p:ph type="sldNum" sz="quarter" idx="14"/>
          </p:nvPr>
        </p:nvSpPr>
        <p:spPr/>
        <p:txBody>
          <a:bodyPr/>
          <a:lstStyle>
            <a:lvl1pPr>
              <a:defRPr/>
            </a:lvl1pPr>
          </a:lstStyle>
          <a:p>
            <a:fld id="{F986807D-EA67-604D-80E3-BBF02CF3ACB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8288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8288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5"/>
          <p:cNvSpPr>
            <a:spLocks noGrp="1" noChangeArrowheads="1"/>
          </p:cNvSpPr>
          <p:nvPr>
            <p:ph type="ftr" sz="quarter" idx="10"/>
          </p:nvPr>
        </p:nvSpPr>
        <p:spPr/>
        <p:txBody>
          <a:bodyPr/>
          <a:lstStyle>
            <a:lvl1pPr>
              <a:defRPr/>
            </a:lvl1pPr>
          </a:lstStyle>
          <a:p>
            <a:pPr>
              <a:defRPr/>
            </a:pPr>
            <a:r>
              <a:rPr lang="en-US"/>
              <a:t>Parasoft Proprietary and Confidential</a:t>
            </a:r>
          </a:p>
        </p:txBody>
      </p:sp>
      <p:sp>
        <p:nvSpPr>
          <p:cNvPr id="6" name="Rectangle 6"/>
          <p:cNvSpPr>
            <a:spLocks noGrp="1" noChangeArrowheads="1"/>
          </p:cNvSpPr>
          <p:nvPr>
            <p:ph type="sldNum" sz="quarter" idx="11"/>
          </p:nvPr>
        </p:nvSpPr>
        <p:spPr/>
        <p:txBody>
          <a:bodyPr/>
          <a:lstStyle>
            <a:lvl1pPr>
              <a:defRPr/>
            </a:lvl1pPr>
          </a:lstStyle>
          <a:p>
            <a:fld id="{C300B0B8-A99F-854C-95CC-64C89AE1B8C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5"/>
          <p:cNvSpPr>
            <a:spLocks noGrp="1" noChangeArrowheads="1"/>
          </p:cNvSpPr>
          <p:nvPr>
            <p:ph type="ftr" sz="quarter" idx="10"/>
          </p:nvPr>
        </p:nvSpPr>
        <p:spPr/>
        <p:txBody>
          <a:bodyPr/>
          <a:lstStyle>
            <a:lvl1pPr>
              <a:defRPr/>
            </a:lvl1pPr>
          </a:lstStyle>
          <a:p>
            <a:pPr>
              <a:defRPr/>
            </a:pPr>
            <a:r>
              <a:rPr lang="en-US"/>
              <a:t>Parasoft Proprietary and Confidential</a:t>
            </a:r>
          </a:p>
        </p:txBody>
      </p:sp>
      <p:sp>
        <p:nvSpPr>
          <p:cNvPr id="8" name="Rectangle 6"/>
          <p:cNvSpPr>
            <a:spLocks noGrp="1" noChangeArrowheads="1"/>
          </p:cNvSpPr>
          <p:nvPr>
            <p:ph type="sldNum" sz="quarter" idx="11"/>
          </p:nvPr>
        </p:nvSpPr>
        <p:spPr/>
        <p:txBody>
          <a:bodyPr/>
          <a:lstStyle>
            <a:lvl1pPr>
              <a:defRPr/>
            </a:lvl1pPr>
          </a:lstStyle>
          <a:p>
            <a:fld id="{1E2120ED-80E6-4E4A-96D0-B61C01D2ED9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5"/>
          <p:cNvSpPr>
            <a:spLocks noGrp="1" noChangeArrowheads="1"/>
          </p:cNvSpPr>
          <p:nvPr>
            <p:ph type="ftr" sz="quarter" idx="10"/>
          </p:nvPr>
        </p:nvSpPr>
        <p:spPr/>
        <p:txBody>
          <a:bodyPr/>
          <a:lstStyle>
            <a:lvl1pPr>
              <a:defRPr/>
            </a:lvl1pPr>
          </a:lstStyle>
          <a:p>
            <a:pPr>
              <a:defRPr/>
            </a:pPr>
            <a:r>
              <a:rPr lang="en-US"/>
              <a:t>Parasoft Proprietary and Confidential</a:t>
            </a:r>
          </a:p>
        </p:txBody>
      </p:sp>
      <p:sp>
        <p:nvSpPr>
          <p:cNvPr id="4" name="Rectangle 6"/>
          <p:cNvSpPr>
            <a:spLocks noGrp="1" noChangeArrowheads="1"/>
          </p:cNvSpPr>
          <p:nvPr>
            <p:ph type="sldNum" sz="quarter" idx="11"/>
          </p:nvPr>
        </p:nvSpPr>
        <p:spPr/>
        <p:txBody>
          <a:bodyPr/>
          <a:lstStyle>
            <a:lvl1pPr>
              <a:defRPr/>
            </a:lvl1pPr>
          </a:lstStyle>
          <a:p>
            <a:fld id="{58B0D44B-B6CD-4247-8939-9686F9FE419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Pusty">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defRPr/>
            </a:lvl1pPr>
          </a:lstStyle>
          <a:p>
            <a:pPr>
              <a:defRPr/>
            </a:pPr>
            <a:r>
              <a:rPr lang="en-US"/>
              <a:t>Parasoft Proprietary and Confidential</a:t>
            </a:r>
          </a:p>
        </p:txBody>
      </p:sp>
      <p:sp>
        <p:nvSpPr>
          <p:cNvPr id="3" name="Rectangle 6"/>
          <p:cNvSpPr>
            <a:spLocks noGrp="1" noChangeArrowheads="1"/>
          </p:cNvSpPr>
          <p:nvPr>
            <p:ph type="sldNum" sz="quarter" idx="11"/>
          </p:nvPr>
        </p:nvSpPr>
        <p:spPr/>
        <p:txBody>
          <a:bodyPr/>
          <a:lstStyle>
            <a:lvl1pPr>
              <a:defRPr/>
            </a:lvl1pPr>
          </a:lstStyle>
          <a:p>
            <a:fld id="{811EC56D-E392-284E-8605-D35CAAB0FE0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5"/>
          <p:cNvSpPr>
            <a:spLocks noGrp="1" noChangeArrowheads="1"/>
          </p:cNvSpPr>
          <p:nvPr>
            <p:ph type="ftr" sz="quarter" idx="10"/>
          </p:nvPr>
        </p:nvSpPr>
        <p:spPr/>
        <p:txBody>
          <a:bodyPr/>
          <a:lstStyle>
            <a:lvl1pPr>
              <a:defRPr/>
            </a:lvl1pPr>
          </a:lstStyle>
          <a:p>
            <a:pPr>
              <a:defRPr/>
            </a:pPr>
            <a:r>
              <a:rPr lang="en-US"/>
              <a:t>Parasoft Proprietary and Confidential</a:t>
            </a:r>
          </a:p>
        </p:txBody>
      </p:sp>
      <p:sp>
        <p:nvSpPr>
          <p:cNvPr id="6" name="Rectangle 6"/>
          <p:cNvSpPr>
            <a:spLocks noGrp="1" noChangeArrowheads="1"/>
          </p:cNvSpPr>
          <p:nvPr>
            <p:ph type="sldNum" sz="quarter" idx="11"/>
          </p:nvPr>
        </p:nvSpPr>
        <p:spPr/>
        <p:txBody>
          <a:bodyPr/>
          <a:lstStyle>
            <a:lvl1pPr>
              <a:defRPr/>
            </a:lvl1pPr>
          </a:lstStyle>
          <a:p>
            <a:fld id="{7B664ABE-B995-3F42-8016-3E0C836FC59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smtClean="0"/>
              <a:t>Kliknij ikonę, aby dodać obraz</a:t>
            </a:r>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5"/>
          <p:cNvSpPr>
            <a:spLocks noGrp="1" noChangeArrowheads="1"/>
          </p:cNvSpPr>
          <p:nvPr>
            <p:ph type="ftr" sz="quarter" idx="10"/>
          </p:nvPr>
        </p:nvSpPr>
        <p:spPr/>
        <p:txBody>
          <a:bodyPr/>
          <a:lstStyle>
            <a:lvl1pPr>
              <a:defRPr/>
            </a:lvl1pPr>
          </a:lstStyle>
          <a:p>
            <a:pPr>
              <a:defRPr/>
            </a:pPr>
            <a:r>
              <a:rPr lang="en-US"/>
              <a:t>Parasoft Proprietary and Confidential</a:t>
            </a:r>
          </a:p>
        </p:txBody>
      </p:sp>
      <p:sp>
        <p:nvSpPr>
          <p:cNvPr id="6" name="Rectangle 6"/>
          <p:cNvSpPr>
            <a:spLocks noGrp="1" noChangeArrowheads="1"/>
          </p:cNvSpPr>
          <p:nvPr>
            <p:ph type="sldNum" sz="quarter" idx="11"/>
          </p:nvPr>
        </p:nvSpPr>
        <p:spPr/>
        <p:txBody>
          <a:bodyPr/>
          <a:lstStyle>
            <a:lvl1pPr>
              <a:defRPr/>
            </a:lvl1pPr>
          </a:lstStyle>
          <a:p>
            <a:fld id="{EE2F6B7C-D229-8440-BBE2-1620064C1DC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chemeClr val="bg1"/>
        </a:solidFill>
        <a:effectLst/>
      </p:bgPr>
    </p:bg>
    <p:spTree>
      <p:nvGrpSpPr>
        <p:cNvPr id="1" name=""/>
        <p:cNvGrpSpPr/>
        <p:nvPr/>
      </p:nvGrpSpPr>
      <p:grpSpPr>
        <a:xfrm>
          <a:off x="0" y="0"/>
          <a:ext cx="0" cy="0"/>
          <a:chOff x="0" y="0"/>
          <a:chExt cx="0" cy="0"/>
        </a:xfrm>
      </p:grpSpPr>
      <p:sp>
        <p:nvSpPr>
          <p:cNvPr id="15" name="Rectangle 9"/>
          <p:cNvSpPr>
            <a:spLocks noChangeArrowheads="1"/>
          </p:cNvSpPr>
          <p:nvPr/>
        </p:nvSpPr>
        <p:spPr bwMode="auto">
          <a:xfrm>
            <a:off x="0" y="6554788"/>
            <a:ext cx="8229600" cy="303212"/>
          </a:xfrm>
          <a:prstGeom prst="rect">
            <a:avLst/>
          </a:prstGeom>
          <a:solidFill>
            <a:srgbClr val="77787B"/>
          </a:solidFill>
          <a:ln w="9525">
            <a:noFill/>
            <a:miter lim="800000"/>
            <a:headEnd/>
            <a:tailEnd/>
          </a:ln>
          <a:effectLst/>
        </p:spPr>
        <p:txBody>
          <a:bodyPr wrap="none" anchor="ctr"/>
          <a:lstStyle/>
          <a:p>
            <a:pPr>
              <a:defRPr/>
            </a:pPr>
            <a:endParaRPr lang="en-US">
              <a:ea typeface="+mn-ea"/>
            </a:endParaRPr>
          </a:p>
        </p:txBody>
      </p:sp>
      <p:sp>
        <p:nvSpPr>
          <p:cNvPr id="12" name="Rectangle 9"/>
          <p:cNvSpPr>
            <a:spLocks noChangeArrowheads="1"/>
          </p:cNvSpPr>
          <p:nvPr/>
        </p:nvSpPr>
        <p:spPr bwMode="auto">
          <a:xfrm>
            <a:off x="0" y="0"/>
            <a:ext cx="7292975" cy="692150"/>
          </a:xfrm>
          <a:prstGeom prst="rect">
            <a:avLst/>
          </a:prstGeom>
          <a:solidFill>
            <a:srgbClr val="005A8A"/>
          </a:solidFill>
          <a:ln w="9525">
            <a:noFill/>
            <a:miter lim="800000"/>
            <a:headEnd/>
            <a:tailEnd/>
          </a:ln>
          <a:effectLst/>
        </p:spPr>
        <p:txBody>
          <a:bodyPr wrap="none" anchor="ctr"/>
          <a:lstStyle/>
          <a:p>
            <a:pPr>
              <a:defRPr/>
            </a:pPr>
            <a:endParaRPr lang="en-US">
              <a:ea typeface="+mn-ea"/>
            </a:endParaRPr>
          </a:p>
        </p:txBody>
      </p:sp>
      <p:sp>
        <p:nvSpPr>
          <p:cNvPr id="1028" name="Rectangle 2"/>
          <p:cNvSpPr>
            <a:spLocks noGrp="1" noChangeArrowheads="1"/>
          </p:cNvSpPr>
          <p:nvPr>
            <p:ph type="title"/>
          </p:nvPr>
        </p:nvSpPr>
        <p:spPr bwMode="auto">
          <a:xfrm>
            <a:off x="323850" y="0"/>
            <a:ext cx="6696075" cy="6921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t>Kliknij, aby edytować styl</a:t>
            </a:r>
            <a:endParaRPr lang="en-US"/>
          </a:p>
        </p:txBody>
      </p:sp>
      <p:sp>
        <p:nvSpPr>
          <p:cNvPr id="4101" name="Rectangle 5"/>
          <p:cNvSpPr>
            <a:spLocks noGrp="1" noChangeArrowheads="1"/>
          </p:cNvSpPr>
          <p:nvPr>
            <p:ph type="ftr" sz="quarter" idx="3"/>
          </p:nvPr>
        </p:nvSpPr>
        <p:spPr bwMode="auto">
          <a:xfrm>
            <a:off x="250825" y="6597650"/>
            <a:ext cx="2895600"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50000"/>
              </a:spcBef>
              <a:defRPr sz="1000" dirty="0" err="1">
                <a:solidFill>
                  <a:schemeClr val="bg1"/>
                </a:solidFill>
                <a:latin typeface="Calibri" pitchFamily="34" charset="0"/>
                <a:ea typeface="+mn-ea"/>
                <a:cs typeface="Calibri" pitchFamily="34" charset="0"/>
              </a:defRPr>
            </a:lvl1pPr>
          </a:lstStyle>
          <a:p>
            <a:pPr>
              <a:defRPr/>
            </a:pPr>
            <a:r>
              <a:rPr lang="en-US"/>
              <a:t>Parasoft Proprietary and Confidential</a:t>
            </a:r>
          </a:p>
        </p:txBody>
      </p:sp>
      <p:sp>
        <p:nvSpPr>
          <p:cNvPr id="4102" name="Rectangle 6"/>
          <p:cNvSpPr>
            <a:spLocks noGrp="1" noChangeArrowheads="1"/>
          </p:cNvSpPr>
          <p:nvPr>
            <p:ph type="sldNum" sz="quarter" idx="4"/>
          </p:nvPr>
        </p:nvSpPr>
        <p:spPr bwMode="auto">
          <a:xfrm>
            <a:off x="7531100" y="6584950"/>
            <a:ext cx="622300"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bg1"/>
                </a:solidFill>
                <a:latin typeface="Calibri" charset="0"/>
                <a:ea typeface="Calibri" charset="0"/>
                <a:cs typeface="Calibri" charset="0"/>
              </a:defRPr>
            </a:lvl1pPr>
          </a:lstStyle>
          <a:p>
            <a:fld id="{E8CC9EF4-4D67-2A4C-A24A-3DB846680E6C}" type="slidenum">
              <a:rPr lang="en-US"/>
              <a:pPr/>
              <a:t>‹#›</a:t>
            </a:fld>
            <a:endParaRPr lang="en-US"/>
          </a:p>
        </p:txBody>
      </p:sp>
      <p:sp>
        <p:nvSpPr>
          <p:cNvPr id="4104" name="Text Box 8"/>
          <p:cNvSpPr txBox="1">
            <a:spLocks noChangeArrowheads="1"/>
          </p:cNvSpPr>
          <p:nvPr/>
        </p:nvSpPr>
        <p:spPr bwMode="auto">
          <a:xfrm>
            <a:off x="839788" y="839788"/>
            <a:ext cx="7772400" cy="396875"/>
          </a:xfrm>
          <a:prstGeom prst="rect">
            <a:avLst/>
          </a:prstGeom>
          <a:noFill/>
          <a:ln w="9525">
            <a:noFill/>
            <a:miter lim="800000"/>
            <a:headEnd/>
            <a:tailEnd/>
          </a:ln>
          <a:effectLst/>
        </p:spPr>
        <p:txBody>
          <a:bodyPr>
            <a:spAutoFit/>
          </a:bodyPr>
          <a:lstStyle/>
          <a:p>
            <a:pPr>
              <a:spcBef>
                <a:spcPct val="50000"/>
              </a:spcBef>
              <a:defRPr/>
            </a:pPr>
            <a:endParaRPr lang="pl-PL" sz="2000" b="1">
              <a:latin typeface="Verdana" pitchFamily="34" charset="0"/>
              <a:ea typeface="+mn-ea"/>
              <a:cs typeface="+mn-cs"/>
            </a:endParaRPr>
          </a:p>
        </p:txBody>
      </p:sp>
      <p:sp>
        <p:nvSpPr>
          <p:cNvPr id="1032" name="Rectangle 3"/>
          <p:cNvSpPr>
            <a:spLocks noGrp="1" noChangeArrowheads="1"/>
          </p:cNvSpPr>
          <p:nvPr>
            <p:ph type="body" idx="1"/>
          </p:nvPr>
        </p:nvSpPr>
        <p:spPr bwMode="auto">
          <a:xfrm>
            <a:off x="395288" y="981075"/>
            <a:ext cx="8229600" cy="4991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11" name="Rectangle 8"/>
          <p:cNvSpPr>
            <a:spLocks noChangeArrowheads="1"/>
          </p:cNvSpPr>
          <p:nvPr/>
        </p:nvSpPr>
        <p:spPr bwMode="auto">
          <a:xfrm>
            <a:off x="7308850" y="0"/>
            <a:ext cx="1835150" cy="549275"/>
          </a:xfrm>
          <a:prstGeom prst="rect">
            <a:avLst/>
          </a:prstGeom>
          <a:solidFill>
            <a:srgbClr val="77787B"/>
          </a:solidFill>
          <a:ln w="9525">
            <a:noFill/>
            <a:miter lim="800000"/>
            <a:headEnd/>
            <a:tailEnd/>
          </a:ln>
          <a:effectLst/>
        </p:spPr>
        <p:txBody>
          <a:bodyPr wrap="none" anchor="ctr"/>
          <a:lstStyle/>
          <a:p>
            <a:pPr>
              <a:defRPr/>
            </a:pPr>
            <a:endParaRPr lang="en-US">
              <a:ea typeface="+mn-ea"/>
            </a:endParaRPr>
          </a:p>
        </p:txBody>
      </p:sp>
      <p:sp>
        <p:nvSpPr>
          <p:cNvPr id="16" name="Rectangle 9"/>
          <p:cNvSpPr>
            <a:spLocks noChangeArrowheads="1"/>
          </p:cNvSpPr>
          <p:nvPr/>
        </p:nvSpPr>
        <p:spPr bwMode="auto">
          <a:xfrm>
            <a:off x="8243888" y="6707188"/>
            <a:ext cx="900112" cy="150812"/>
          </a:xfrm>
          <a:prstGeom prst="rect">
            <a:avLst/>
          </a:prstGeom>
          <a:solidFill>
            <a:srgbClr val="005A8A"/>
          </a:solidFill>
          <a:ln w="9525">
            <a:noFill/>
            <a:miter lim="800000"/>
            <a:headEnd/>
            <a:tailEnd/>
          </a:ln>
          <a:effectLst/>
        </p:spPr>
        <p:txBody>
          <a:bodyPr wrap="none" anchor="ctr"/>
          <a:lstStyle/>
          <a:p>
            <a:pPr>
              <a:defRPr/>
            </a:pPr>
            <a:endParaRPr lang="en-US">
              <a:ea typeface="+mn-ea"/>
            </a:endParaRPr>
          </a:p>
        </p:txBody>
      </p:sp>
      <p:pic>
        <p:nvPicPr>
          <p:cNvPr id="1035" name="Obraz 16" descr="logo.png"/>
          <p:cNvPicPr>
            <a:picLocks noChangeAspect="1"/>
          </p:cNvPicPr>
          <p:nvPr/>
        </p:nvPicPr>
        <p:blipFill>
          <a:blip r:embed="rId13"/>
          <a:srcRect/>
          <a:stretch>
            <a:fillRect/>
          </a:stretch>
        </p:blipFill>
        <p:spPr bwMode="auto">
          <a:xfrm>
            <a:off x="7556500" y="125413"/>
            <a:ext cx="1304925" cy="2873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fontAlgn="base">
        <a:spcBef>
          <a:spcPct val="0"/>
        </a:spcBef>
        <a:spcAft>
          <a:spcPct val="0"/>
        </a:spcAft>
        <a:defRPr sz="2600">
          <a:solidFill>
            <a:schemeClr val="bg1"/>
          </a:solidFill>
          <a:latin typeface="Calibri" pitchFamily="34" charset="0"/>
          <a:ea typeface="Calibri" charset="0"/>
          <a:cs typeface="Calibri" pitchFamily="34" charset="0"/>
        </a:defRPr>
      </a:lvl1pPr>
      <a:lvl2pPr algn="l" rtl="0" fontAlgn="base">
        <a:spcBef>
          <a:spcPct val="0"/>
        </a:spcBef>
        <a:spcAft>
          <a:spcPct val="0"/>
        </a:spcAft>
        <a:defRPr sz="2600">
          <a:solidFill>
            <a:schemeClr val="bg1"/>
          </a:solidFill>
          <a:latin typeface="Calibri" pitchFamily="34" charset="0"/>
          <a:ea typeface="Calibri" charset="0"/>
          <a:cs typeface="Calibri" pitchFamily="34" charset="0"/>
        </a:defRPr>
      </a:lvl2pPr>
      <a:lvl3pPr algn="l" rtl="0" fontAlgn="base">
        <a:spcBef>
          <a:spcPct val="0"/>
        </a:spcBef>
        <a:spcAft>
          <a:spcPct val="0"/>
        </a:spcAft>
        <a:defRPr sz="2600">
          <a:solidFill>
            <a:schemeClr val="bg1"/>
          </a:solidFill>
          <a:latin typeface="Calibri" pitchFamily="34" charset="0"/>
          <a:ea typeface="Calibri" charset="0"/>
          <a:cs typeface="Calibri" pitchFamily="34" charset="0"/>
        </a:defRPr>
      </a:lvl3pPr>
      <a:lvl4pPr algn="l" rtl="0" fontAlgn="base">
        <a:spcBef>
          <a:spcPct val="0"/>
        </a:spcBef>
        <a:spcAft>
          <a:spcPct val="0"/>
        </a:spcAft>
        <a:defRPr sz="2600">
          <a:solidFill>
            <a:schemeClr val="bg1"/>
          </a:solidFill>
          <a:latin typeface="Calibri" pitchFamily="34" charset="0"/>
          <a:ea typeface="Calibri" charset="0"/>
          <a:cs typeface="Calibri" pitchFamily="34" charset="0"/>
        </a:defRPr>
      </a:lvl4pPr>
      <a:lvl5pPr algn="l" rtl="0" fontAlgn="base">
        <a:spcBef>
          <a:spcPct val="0"/>
        </a:spcBef>
        <a:spcAft>
          <a:spcPct val="0"/>
        </a:spcAft>
        <a:defRPr sz="2600">
          <a:solidFill>
            <a:schemeClr val="bg1"/>
          </a:solidFill>
          <a:latin typeface="Calibri" pitchFamily="34" charset="0"/>
          <a:ea typeface="Calibri" charset="0"/>
          <a:cs typeface="Calibri" pitchFamily="34" charset="0"/>
        </a:defRPr>
      </a:lvl5pPr>
      <a:lvl6pPr marL="457200" algn="l" rtl="0" eaLnBrk="1" fontAlgn="base" hangingPunct="1">
        <a:spcBef>
          <a:spcPct val="0"/>
        </a:spcBef>
        <a:spcAft>
          <a:spcPct val="0"/>
        </a:spcAft>
        <a:defRPr sz="2800">
          <a:solidFill>
            <a:schemeClr val="bg1"/>
          </a:solidFill>
          <a:latin typeface="Verdana" pitchFamily="34" charset="0"/>
        </a:defRPr>
      </a:lvl6pPr>
      <a:lvl7pPr marL="914400" algn="l" rtl="0" eaLnBrk="1" fontAlgn="base" hangingPunct="1">
        <a:spcBef>
          <a:spcPct val="0"/>
        </a:spcBef>
        <a:spcAft>
          <a:spcPct val="0"/>
        </a:spcAft>
        <a:defRPr sz="2800">
          <a:solidFill>
            <a:schemeClr val="bg1"/>
          </a:solidFill>
          <a:latin typeface="Verdana" pitchFamily="34" charset="0"/>
        </a:defRPr>
      </a:lvl7pPr>
      <a:lvl8pPr marL="1371600" algn="l" rtl="0" eaLnBrk="1" fontAlgn="base" hangingPunct="1">
        <a:spcBef>
          <a:spcPct val="0"/>
        </a:spcBef>
        <a:spcAft>
          <a:spcPct val="0"/>
        </a:spcAft>
        <a:defRPr sz="2800">
          <a:solidFill>
            <a:schemeClr val="bg1"/>
          </a:solidFill>
          <a:latin typeface="Verdana" pitchFamily="34" charset="0"/>
        </a:defRPr>
      </a:lvl8pPr>
      <a:lvl9pPr marL="1828800" algn="l" rtl="0" eaLnBrk="1" fontAlgn="base" hangingPunct="1">
        <a:spcBef>
          <a:spcPct val="0"/>
        </a:spcBef>
        <a:spcAft>
          <a:spcPct val="0"/>
        </a:spcAft>
        <a:defRPr sz="2800">
          <a:solidFill>
            <a:schemeClr val="bg1"/>
          </a:solidFill>
          <a:latin typeface="Verdana" pitchFamily="34" charset="0"/>
        </a:defRPr>
      </a:lvl9pPr>
    </p:titleStyle>
    <p:bodyStyle>
      <a:lvl1pPr marL="457200" indent="-457200" algn="l" rtl="0" fontAlgn="base">
        <a:spcBef>
          <a:spcPct val="20000"/>
        </a:spcBef>
        <a:spcAft>
          <a:spcPct val="0"/>
        </a:spcAft>
        <a:buClr>
          <a:srgbClr val="006192"/>
        </a:buClr>
        <a:buFont typeface="Wingdings" charset="2"/>
        <a:buChar char="§"/>
        <a:defRPr sz="2400">
          <a:solidFill>
            <a:schemeClr val="tx1"/>
          </a:solidFill>
          <a:latin typeface="Calibri" pitchFamily="34" charset="0"/>
          <a:ea typeface="Calibri" charset="0"/>
          <a:cs typeface="Calibri" pitchFamily="34" charset="0"/>
        </a:defRPr>
      </a:lvl1pPr>
      <a:lvl2pPr marL="838200" indent="-381000" algn="l" rtl="0" fontAlgn="base">
        <a:spcBef>
          <a:spcPct val="20000"/>
        </a:spcBef>
        <a:spcAft>
          <a:spcPct val="0"/>
        </a:spcAft>
        <a:buClr>
          <a:schemeClr val="bg2"/>
        </a:buClr>
        <a:buFont typeface="Wingdings" charset="2"/>
        <a:buChar char="§"/>
        <a:defRPr sz="2000">
          <a:solidFill>
            <a:schemeClr val="tx1"/>
          </a:solidFill>
          <a:latin typeface="Calibri" pitchFamily="34" charset="0"/>
          <a:ea typeface="Calibri" charset="0"/>
          <a:cs typeface="Calibri" pitchFamily="34" charset="0"/>
        </a:defRPr>
      </a:lvl2pPr>
      <a:lvl3pPr marL="1257300" indent="-342900" algn="l" rtl="0" fontAlgn="base">
        <a:spcBef>
          <a:spcPct val="20000"/>
        </a:spcBef>
        <a:spcAft>
          <a:spcPct val="0"/>
        </a:spcAft>
        <a:buClr>
          <a:schemeClr val="tx1"/>
        </a:buClr>
        <a:buFont typeface="Wingdings" charset="2"/>
        <a:buChar char="§"/>
        <a:defRPr>
          <a:solidFill>
            <a:schemeClr val="tx1"/>
          </a:solidFill>
          <a:latin typeface="Calibri" pitchFamily="34" charset="0"/>
          <a:ea typeface="Calibri" charset="0"/>
          <a:cs typeface="Calibri" pitchFamily="34" charset="0"/>
        </a:defRPr>
      </a:lvl3pPr>
      <a:lvl4pPr marL="1676400" indent="-304800" algn="l" rtl="0" fontAlgn="base">
        <a:spcBef>
          <a:spcPct val="20000"/>
        </a:spcBef>
        <a:spcAft>
          <a:spcPct val="0"/>
        </a:spcAft>
        <a:buClr>
          <a:schemeClr val="tx1"/>
        </a:buClr>
        <a:buFont typeface="Wingdings" charset="2"/>
        <a:buChar char="§"/>
        <a:defRPr sz="1600">
          <a:solidFill>
            <a:schemeClr val="tx1"/>
          </a:solidFill>
          <a:latin typeface="Calibri" pitchFamily="34" charset="0"/>
          <a:ea typeface="Calibri" charset="0"/>
          <a:cs typeface="Calibri" pitchFamily="34" charset="0"/>
        </a:defRPr>
      </a:lvl4pPr>
      <a:lvl5pPr marL="2133600" indent="-304800" algn="l" rtl="0" fontAlgn="base">
        <a:spcBef>
          <a:spcPct val="20000"/>
        </a:spcBef>
        <a:spcAft>
          <a:spcPct val="0"/>
        </a:spcAft>
        <a:buClr>
          <a:schemeClr val="tx1"/>
        </a:buClr>
        <a:buFont typeface="Wingdings" charset="2"/>
        <a:buChar char="§"/>
        <a:defRPr sz="1600">
          <a:solidFill>
            <a:schemeClr val="tx1"/>
          </a:solidFill>
          <a:latin typeface="Calibri" pitchFamily="34" charset="0"/>
          <a:ea typeface="Calibri" charset="0"/>
          <a:cs typeface="Calibri" pitchFamily="34" charset="0"/>
        </a:defRPr>
      </a:lvl5pPr>
      <a:lvl6pPr marL="2590800" indent="-3048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defRPr>
      </a:lvl6pPr>
      <a:lvl7pPr marL="3048000" indent="-3048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defRPr>
      </a:lvl7pPr>
      <a:lvl8pPr marL="3505200" indent="-3048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defRPr>
      </a:lvl8pPr>
      <a:lvl9pPr marL="3962400" indent="-3048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Macintosh%20HD:Users:ahicken:Workspaces:MyEclipse:sales-ahicken:Projects:Marketing:Quest_2012:regression_ddj.doc!OLE_LINK1" TargetMode="External"/><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755650" y="2205038"/>
            <a:ext cx="6911975" cy="1524000"/>
          </a:xfrm>
        </p:spPr>
        <p:txBody>
          <a:bodyPr/>
          <a:lstStyle/>
          <a:p>
            <a:r>
              <a:rPr lang="pl-PL" dirty="0" smtClean="0">
                <a:latin typeface="Calibri" charset="0"/>
                <a:cs typeface="Calibri" charset="0"/>
              </a:rPr>
              <a:t>How to Optimize Your Existing Regression Testing</a:t>
            </a:r>
            <a:endParaRPr lang="pl-PL" dirty="0">
              <a:latin typeface="Calibri" charset="0"/>
              <a:cs typeface="Calibri" charset="0"/>
            </a:endParaRPr>
          </a:p>
        </p:txBody>
      </p:sp>
      <p:sp>
        <p:nvSpPr>
          <p:cNvPr id="13315" name="Rectangle 3"/>
          <p:cNvSpPr>
            <a:spLocks noGrp="1" noChangeArrowheads="1"/>
          </p:cNvSpPr>
          <p:nvPr>
            <p:ph type="subTitle" idx="1"/>
          </p:nvPr>
        </p:nvSpPr>
        <p:spPr>
          <a:xfrm>
            <a:off x="827088" y="4941888"/>
            <a:ext cx="7200900" cy="990600"/>
          </a:xfrm>
        </p:spPr>
        <p:txBody>
          <a:bodyPr/>
          <a:lstStyle/>
          <a:p>
            <a:pPr>
              <a:buFont typeface="Wingdings" charset="2"/>
              <a:buNone/>
            </a:pPr>
            <a:r>
              <a:rPr lang="pl-PL" dirty="0" smtClean="0">
                <a:latin typeface="Calibri" charset="0"/>
                <a:cs typeface="Calibri" charset="0"/>
              </a:rPr>
              <a:t>Arthur Hicken</a:t>
            </a:r>
          </a:p>
          <a:p>
            <a:pPr>
              <a:buFont typeface="Wingdings" charset="2"/>
              <a:buNone/>
            </a:pPr>
            <a:r>
              <a:rPr lang="pl-PL" dirty="0" smtClean="0">
                <a:latin typeface="Calibri" charset="0"/>
                <a:cs typeface="Calibri" charset="0"/>
              </a:rPr>
              <a:t>May 2012</a:t>
            </a:r>
            <a:endParaRPr lang="pl-PL" dirty="0">
              <a:latin typeface="Calibri" charset="0"/>
              <a:cs typeface="Calibri"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Severity as a solution</a:t>
            </a:r>
            <a:endParaRPr lang="en-US" dirty="0"/>
          </a:p>
        </p:txBody>
      </p:sp>
      <p:sp>
        <p:nvSpPr>
          <p:cNvPr id="3" name="Content Placeholder 2"/>
          <p:cNvSpPr>
            <a:spLocks noGrp="1"/>
          </p:cNvSpPr>
          <p:nvPr>
            <p:ph idx="1"/>
          </p:nvPr>
        </p:nvSpPr>
        <p:spPr/>
        <p:txBody>
          <a:bodyPr/>
          <a:lstStyle/>
          <a:p>
            <a:r>
              <a:rPr lang="en-US" dirty="0" smtClean="0"/>
              <a:t>In testing such as static analysis severity helps filter noise</a:t>
            </a:r>
          </a:p>
          <a:p>
            <a:r>
              <a:rPr lang="en-US" dirty="0" smtClean="0"/>
              <a:t>Sometimes we cannot turn off everything we wish</a:t>
            </a:r>
          </a:p>
          <a:p>
            <a:r>
              <a:rPr lang="en-US" dirty="0" smtClean="0"/>
              <a:t>Setup levels such as:</a:t>
            </a:r>
          </a:p>
          <a:p>
            <a:pPr lvl="1"/>
            <a:r>
              <a:rPr lang="en-US" dirty="0" smtClean="0"/>
              <a:t>“No go”</a:t>
            </a:r>
          </a:p>
          <a:p>
            <a:pPr lvl="1"/>
            <a:r>
              <a:rPr lang="en-US" dirty="0" smtClean="0"/>
              <a:t>Fix if you have time</a:t>
            </a:r>
          </a:p>
          <a:p>
            <a:pPr lvl="1"/>
            <a:r>
              <a:rPr lang="en-US" dirty="0" smtClean="0"/>
              <a:t>We’ll do it someday</a:t>
            </a:r>
          </a:p>
          <a:p>
            <a:endParaRPr lang="en-US" dirty="0"/>
          </a:p>
        </p:txBody>
      </p:sp>
      <p:sp>
        <p:nvSpPr>
          <p:cNvPr id="4" name="Footer Placeholder 3"/>
          <p:cNvSpPr>
            <a:spLocks noGrp="1"/>
          </p:cNvSpPr>
          <p:nvPr>
            <p:ph type="ftr" sz="quarter" idx="10"/>
          </p:nvPr>
        </p:nvSpPr>
        <p:spPr/>
        <p:txBody>
          <a:bodyPr/>
          <a:lstStyle/>
          <a:p>
            <a:pPr>
              <a:defRPr/>
            </a:pPr>
            <a:r>
              <a:rPr lang="en-US" smtClean="0"/>
              <a:t>Parasoft Proprietary and Confidential</a:t>
            </a:r>
            <a:endParaRPr lang="en-US"/>
          </a:p>
        </p:txBody>
      </p:sp>
      <p:sp>
        <p:nvSpPr>
          <p:cNvPr id="5" name="Slide Number Placeholder 4"/>
          <p:cNvSpPr>
            <a:spLocks noGrp="1"/>
          </p:cNvSpPr>
          <p:nvPr>
            <p:ph type="sldNum" sz="quarter" idx="11"/>
          </p:nvPr>
        </p:nvSpPr>
        <p:spPr/>
        <p:txBody>
          <a:bodyPr/>
          <a:lstStyle/>
          <a:p>
            <a:fld id="{7F0A22B0-602B-CD45-9414-0479695D5082}"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results</a:t>
            </a:r>
            <a:endParaRPr lang="en-US" dirty="0"/>
          </a:p>
        </p:txBody>
      </p:sp>
      <p:sp>
        <p:nvSpPr>
          <p:cNvPr id="3" name="Content Placeholder 2"/>
          <p:cNvSpPr>
            <a:spLocks noGrp="1"/>
          </p:cNvSpPr>
          <p:nvPr>
            <p:ph idx="1"/>
          </p:nvPr>
        </p:nvSpPr>
        <p:spPr/>
        <p:txBody>
          <a:bodyPr/>
          <a:lstStyle/>
          <a:p>
            <a:r>
              <a:rPr lang="en-US" dirty="0" smtClean="0"/>
              <a:t>Email</a:t>
            </a:r>
          </a:p>
          <a:p>
            <a:r>
              <a:rPr lang="en-US" dirty="0" smtClean="0"/>
              <a:t>Web page</a:t>
            </a:r>
          </a:p>
          <a:p>
            <a:pPr lvl="1"/>
            <a:r>
              <a:rPr lang="en-US" dirty="0" smtClean="0"/>
              <a:t>Hudson, </a:t>
            </a:r>
            <a:r>
              <a:rPr lang="en-US" dirty="0" err="1" smtClean="0"/>
              <a:t>jenkins</a:t>
            </a:r>
            <a:r>
              <a:rPr lang="en-US" dirty="0" smtClean="0"/>
              <a:t>, and other build managers</a:t>
            </a:r>
          </a:p>
          <a:p>
            <a:r>
              <a:rPr lang="en-US" dirty="0" smtClean="0"/>
              <a:t>Task management</a:t>
            </a:r>
          </a:p>
          <a:p>
            <a:pPr lvl="1"/>
            <a:r>
              <a:rPr lang="en-US" dirty="0" smtClean="0"/>
              <a:t>Mylyn, et al</a:t>
            </a:r>
            <a:endParaRPr lang="en-US" dirty="0"/>
          </a:p>
        </p:txBody>
      </p:sp>
      <p:sp>
        <p:nvSpPr>
          <p:cNvPr id="4" name="Footer Placeholder 3"/>
          <p:cNvSpPr>
            <a:spLocks noGrp="1"/>
          </p:cNvSpPr>
          <p:nvPr>
            <p:ph type="ftr" sz="quarter" idx="10"/>
          </p:nvPr>
        </p:nvSpPr>
        <p:spPr/>
        <p:txBody>
          <a:bodyPr/>
          <a:lstStyle/>
          <a:p>
            <a:pPr>
              <a:defRPr/>
            </a:pPr>
            <a:r>
              <a:rPr lang="en-US" smtClean="0"/>
              <a:t>Parasoft Proprietary and Confidential</a:t>
            </a:r>
            <a:endParaRPr lang="en-US"/>
          </a:p>
        </p:txBody>
      </p:sp>
      <p:sp>
        <p:nvSpPr>
          <p:cNvPr id="5" name="Slide Number Placeholder 4"/>
          <p:cNvSpPr>
            <a:spLocks noGrp="1"/>
          </p:cNvSpPr>
          <p:nvPr>
            <p:ph type="sldNum" sz="quarter" idx="11"/>
          </p:nvPr>
        </p:nvSpPr>
        <p:spPr/>
        <p:txBody>
          <a:bodyPr/>
          <a:lstStyle/>
          <a:p>
            <a:fld id="{7F0A22B0-602B-CD45-9414-0479695D5082}"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Tytuł 7"/>
          <p:cNvSpPr>
            <a:spLocks noGrp="1"/>
          </p:cNvSpPr>
          <p:nvPr>
            <p:ph type="title"/>
          </p:nvPr>
        </p:nvSpPr>
        <p:spPr/>
        <p:txBody>
          <a:bodyPr/>
          <a:lstStyle/>
          <a:p>
            <a:r>
              <a:rPr lang="pl-PL" dirty="0" smtClean="0">
                <a:latin typeface="Calibri" charset="0"/>
                <a:cs typeface="Calibri" charset="0"/>
              </a:rPr>
              <a:t>Keys to proper testing</a:t>
            </a:r>
            <a:endParaRPr lang="pl-PL" dirty="0">
              <a:latin typeface="Calibri" charset="0"/>
              <a:cs typeface="Calibri" charset="0"/>
            </a:endParaRPr>
          </a:p>
        </p:txBody>
      </p:sp>
      <p:sp>
        <p:nvSpPr>
          <p:cNvPr id="14339" name="Symbol zastępczy zawartości 8"/>
          <p:cNvSpPr>
            <a:spLocks noGrp="1"/>
          </p:cNvSpPr>
          <p:nvPr>
            <p:ph idx="1"/>
          </p:nvPr>
        </p:nvSpPr>
        <p:spPr>
          <a:xfrm>
            <a:off x="395288" y="981075"/>
            <a:ext cx="8229600" cy="4991100"/>
          </a:xfrm>
        </p:spPr>
        <p:txBody>
          <a:bodyPr/>
          <a:lstStyle/>
          <a:p>
            <a:r>
              <a:rPr lang="pl-PL" dirty="0" smtClean="0">
                <a:latin typeface="Calibri" charset="0"/>
                <a:cs typeface="Calibri" charset="0"/>
              </a:rPr>
              <a:t>Test case key items</a:t>
            </a:r>
          </a:p>
          <a:p>
            <a:pPr lvl="1"/>
            <a:r>
              <a:rPr lang="pl-PL" dirty="0" smtClean="0">
                <a:latin typeface="Calibri" charset="0"/>
                <a:cs typeface="Calibri" charset="0"/>
              </a:rPr>
              <a:t>Maintainability</a:t>
            </a:r>
          </a:p>
          <a:p>
            <a:pPr lvl="1"/>
            <a:r>
              <a:rPr lang="pl-PL" dirty="0" smtClean="0">
                <a:latin typeface="Calibri" charset="0"/>
                <a:cs typeface="Calibri" charset="0"/>
              </a:rPr>
              <a:t>Proper assertions</a:t>
            </a:r>
          </a:p>
          <a:p>
            <a:pPr lvl="1"/>
            <a:r>
              <a:rPr lang="pl-PL" dirty="0" smtClean="0">
                <a:latin typeface="Calibri" charset="0"/>
                <a:cs typeface="Calibri" charset="0"/>
              </a:rPr>
              <a:t>Regular (nightly) runs</a:t>
            </a:r>
            <a:endParaRPr lang="pl-PL" dirty="0">
              <a:latin typeface="Calibri" charset="0"/>
              <a:cs typeface="Calibri" charset="0"/>
            </a:endParaRPr>
          </a:p>
        </p:txBody>
      </p:sp>
      <p:sp>
        <p:nvSpPr>
          <p:cNvPr id="14340" name="Symbol zastępczy stopki 3"/>
          <p:cNvSpPr>
            <a:spLocks noGrp="1"/>
          </p:cNvSpPr>
          <p:nvPr>
            <p:ph type="ftr" sz="quarter" idx="10"/>
          </p:nvPr>
        </p:nvSpPr>
        <p:spPr>
          <a:noFill/>
        </p:spPr>
        <p:txBody>
          <a:bodyPr/>
          <a:lstStyle/>
          <a:p>
            <a:r>
              <a:rPr lang="en-US">
                <a:latin typeface="Calibri" charset="0"/>
                <a:ea typeface="Calibri" charset="0"/>
                <a:cs typeface="Calibri" charset="0"/>
              </a:rPr>
              <a:t>Parasoft Proprietary and Confidential</a:t>
            </a:r>
          </a:p>
        </p:txBody>
      </p:sp>
      <p:sp>
        <p:nvSpPr>
          <p:cNvPr id="14341" name="Symbol zastępczy numeru slajdu 4"/>
          <p:cNvSpPr>
            <a:spLocks noGrp="1"/>
          </p:cNvSpPr>
          <p:nvPr>
            <p:ph type="sldNum" sz="quarter" idx="11"/>
          </p:nvPr>
        </p:nvSpPr>
        <p:spPr>
          <a:noFill/>
        </p:spPr>
        <p:txBody>
          <a:bodyPr/>
          <a:lstStyle/>
          <a:p>
            <a:fld id="{106F5002-409F-9141-9703-8711265C344E}" type="slidenum">
              <a:rPr lang="en-US"/>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 the delta</a:t>
            </a:r>
            <a:endParaRPr lang="en-US" dirty="0"/>
          </a:p>
        </p:txBody>
      </p:sp>
      <p:sp>
        <p:nvSpPr>
          <p:cNvPr id="3" name="Content Placeholder 2"/>
          <p:cNvSpPr>
            <a:spLocks noGrp="1"/>
          </p:cNvSpPr>
          <p:nvPr>
            <p:ph idx="1"/>
          </p:nvPr>
        </p:nvSpPr>
        <p:spPr/>
        <p:txBody>
          <a:bodyPr/>
          <a:lstStyle/>
          <a:p>
            <a:r>
              <a:rPr lang="en-US" dirty="0" smtClean="0"/>
              <a:t>Having clean test suite is not always possible</a:t>
            </a:r>
          </a:p>
          <a:p>
            <a:r>
              <a:rPr lang="en-US" dirty="0" smtClean="0"/>
              <a:t>Delta deals with what failed since the last run</a:t>
            </a:r>
          </a:p>
          <a:p>
            <a:r>
              <a:rPr lang="en-US" dirty="0" smtClean="0"/>
              <a:t>Improves ability to keep up with legacy test suites</a:t>
            </a:r>
            <a:endParaRPr lang="en-US" dirty="0"/>
          </a:p>
        </p:txBody>
      </p:sp>
      <p:sp>
        <p:nvSpPr>
          <p:cNvPr id="4" name="Footer Placeholder 3"/>
          <p:cNvSpPr>
            <a:spLocks noGrp="1"/>
          </p:cNvSpPr>
          <p:nvPr>
            <p:ph type="ftr" sz="quarter" idx="10"/>
          </p:nvPr>
        </p:nvSpPr>
        <p:spPr/>
        <p:txBody>
          <a:bodyPr/>
          <a:lstStyle/>
          <a:p>
            <a:pPr>
              <a:defRPr/>
            </a:pPr>
            <a:r>
              <a:rPr lang="en-US" smtClean="0"/>
              <a:t>Parasoft Proprietary and Confidential</a:t>
            </a:r>
            <a:endParaRPr lang="en-US"/>
          </a:p>
        </p:txBody>
      </p:sp>
      <p:sp>
        <p:nvSpPr>
          <p:cNvPr id="5" name="Slide Number Placeholder 4"/>
          <p:cNvSpPr>
            <a:spLocks noGrp="1"/>
          </p:cNvSpPr>
          <p:nvPr>
            <p:ph type="sldNum" sz="quarter" idx="11"/>
          </p:nvPr>
        </p:nvSpPr>
        <p:spPr/>
        <p:txBody>
          <a:bodyPr/>
          <a:lstStyle/>
          <a:p>
            <a:fld id="{7F0A22B0-602B-CD45-9414-0479695D5082}"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the test suite</a:t>
            </a:r>
            <a:endParaRPr lang="en-US" dirty="0"/>
          </a:p>
        </p:txBody>
      </p:sp>
      <p:sp>
        <p:nvSpPr>
          <p:cNvPr id="3" name="Content Placeholder 2"/>
          <p:cNvSpPr>
            <a:spLocks noGrp="1"/>
          </p:cNvSpPr>
          <p:nvPr>
            <p:ph idx="1"/>
          </p:nvPr>
        </p:nvSpPr>
        <p:spPr/>
        <p:txBody>
          <a:bodyPr/>
          <a:lstStyle/>
          <a:p>
            <a:r>
              <a:rPr lang="en-US" dirty="0" smtClean="0"/>
              <a:t>Batch mode</a:t>
            </a:r>
          </a:p>
          <a:p>
            <a:r>
              <a:rPr lang="en-US" dirty="0" smtClean="0"/>
              <a:t>Use scheduler</a:t>
            </a:r>
          </a:p>
          <a:p>
            <a:r>
              <a:rPr lang="en-US" dirty="0" smtClean="0"/>
              <a:t>Consistent frequency (daily)</a:t>
            </a:r>
          </a:p>
          <a:p>
            <a:r>
              <a:rPr lang="en-US" dirty="0" smtClean="0"/>
              <a:t>Only report failures, not success</a:t>
            </a:r>
          </a:p>
          <a:p>
            <a:r>
              <a:rPr lang="en-US" dirty="0" smtClean="0"/>
              <a:t>Reports go somewhere useful </a:t>
            </a:r>
          </a:p>
          <a:p>
            <a:pPr lvl="1"/>
            <a:r>
              <a:rPr lang="en-US" dirty="0" smtClean="0"/>
              <a:t>Tool integration</a:t>
            </a:r>
          </a:p>
        </p:txBody>
      </p:sp>
      <p:sp>
        <p:nvSpPr>
          <p:cNvPr id="4" name="Footer Placeholder 3"/>
          <p:cNvSpPr>
            <a:spLocks noGrp="1"/>
          </p:cNvSpPr>
          <p:nvPr>
            <p:ph type="ftr" sz="quarter" idx="10"/>
          </p:nvPr>
        </p:nvSpPr>
        <p:spPr/>
        <p:txBody>
          <a:bodyPr/>
          <a:lstStyle/>
          <a:p>
            <a:pPr>
              <a:defRPr/>
            </a:pPr>
            <a:r>
              <a:rPr lang="en-US" smtClean="0"/>
              <a:t>Parasoft Proprietary and Confidential</a:t>
            </a:r>
            <a:endParaRPr lang="en-US"/>
          </a:p>
        </p:txBody>
      </p:sp>
      <p:sp>
        <p:nvSpPr>
          <p:cNvPr id="5" name="Slide Number Placeholder 4"/>
          <p:cNvSpPr>
            <a:spLocks noGrp="1"/>
          </p:cNvSpPr>
          <p:nvPr>
            <p:ph type="sldNum" sz="quarter" idx="11"/>
          </p:nvPr>
        </p:nvSpPr>
        <p:spPr/>
        <p:txBody>
          <a:bodyPr/>
          <a:lstStyle/>
          <a:p>
            <a:fld id="{7F0A22B0-602B-CD45-9414-0479695D5082}"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Tester daily workflow</a:t>
            </a:r>
            <a:endParaRPr lang="en-US" dirty="0"/>
          </a:p>
        </p:txBody>
      </p:sp>
      <p:sp>
        <p:nvSpPr>
          <p:cNvPr id="7" name="Content Placeholder 6"/>
          <p:cNvSpPr>
            <a:spLocks noGrp="1"/>
          </p:cNvSpPr>
          <p:nvPr>
            <p:ph idx="1"/>
          </p:nvPr>
        </p:nvSpPr>
        <p:spPr/>
        <p:txBody>
          <a:bodyPr/>
          <a:lstStyle/>
          <a:p>
            <a:r>
              <a:rPr lang="en-US" dirty="0" smtClean="0"/>
              <a:t>Nightly Run</a:t>
            </a:r>
          </a:p>
          <a:p>
            <a:r>
              <a:rPr lang="en-US" dirty="0" smtClean="0"/>
              <a:t>Testers review results each morning</a:t>
            </a:r>
          </a:p>
          <a:p>
            <a:pPr lvl="1"/>
            <a:r>
              <a:rPr lang="en-US" dirty="0" smtClean="0"/>
              <a:t>Update tests - Fix assertions</a:t>
            </a:r>
          </a:p>
          <a:p>
            <a:pPr lvl="1"/>
            <a:r>
              <a:rPr lang="en-US" dirty="0" smtClean="0"/>
              <a:t>Send problem code to dev</a:t>
            </a:r>
          </a:p>
          <a:p>
            <a:pPr lvl="1"/>
            <a:r>
              <a:rPr lang="en-US" dirty="0" smtClean="0"/>
              <a:t>Kill noisy tests</a:t>
            </a:r>
          </a:p>
          <a:p>
            <a:r>
              <a:rPr lang="en-US" dirty="0" smtClean="0"/>
              <a:t>Usual daily tasks</a:t>
            </a:r>
          </a:p>
          <a:p>
            <a:pPr lvl="2"/>
            <a:r>
              <a:rPr lang="en-US" dirty="0" smtClean="0"/>
              <a:t>New tests, etc.</a:t>
            </a:r>
          </a:p>
          <a:p>
            <a:endParaRPr lang="en-US" dirty="0"/>
          </a:p>
        </p:txBody>
      </p:sp>
      <p:sp>
        <p:nvSpPr>
          <p:cNvPr id="4" name="Footer Placeholder 3"/>
          <p:cNvSpPr>
            <a:spLocks noGrp="1"/>
          </p:cNvSpPr>
          <p:nvPr>
            <p:ph type="ftr" sz="quarter" idx="10"/>
          </p:nvPr>
        </p:nvSpPr>
        <p:spPr/>
        <p:txBody>
          <a:bodyPr/>
          <a:lstStyle/>
          <a:p>
            <a:pPr>
              <a:defRPr/>
            </a:pPr>
            <a:r>
              <a:rPr lang="en-US" smtClean="0"/>
              <a:t>Parasoft Proprietary and Confidential</a:t>
            </a:r>
            <a:endParaRPr lang="en-US"/>
          </a:p>
        </p:txBody>
      </p:sp>
      <p:sp>
        <p:nvSpPr>
          <p:cNvPr id="5" name="Slide Number Placeholder 4"/>
          <p:cNvSpPr>
            <a:spLocks noGrp="1"/>
          </p:cNvSpPr>
          <p:nvPr>
            <p:ph type="sldNum" sz="quarter" idx="11"/>
          </p:nvPr>
        </p:nvSpPr>
        <p:spPr/>
        <p:txBody>
          <a:bodyPr/>
          <a:lstStyle/>
          <a:p>
            <a:fld id="{F986807D-EA67-604D-80E3-BBF02CF3ACBE}" type="slidenum">
              <a:rPr lang="en-US" smtClean="0"/>
              <a:pPr/>
              <a:t>15</a:t>
            </a:fld>
            <a:endParaRPr lang="en-US"/>
          </a:p>
        </p:txBody>
      </p:sp>
      <p:graphicFrame>
        <p:nvGraphicFramePr>
          <p:cNvPr id="20482" name="Object 2"/>
          <p:cNvGraphicFramePr>
            <a:graphicFrameLocks noChangeAspect="1"/>
          </p:cNvGraphicFramePr>
          <p:nvPr/>
        </p:nvGraphicFramePr>
        <p:xfrm>
          <a:off x="1676400" y="4343400"/>
          <a:ext cx="5486400" cy="1104900"/>
        </p:xfrm>
        <a:graphic>
          <a:graphicData uri="http://schemas.openxmlformats.org/presentationml/2006/ole">
            <p:oleObj spid="_x0000_s20482" name="Document" r:id="rId4" imgW="5486400" imgH="1104900" progId="Word.Document.12">
              <p:link updateAutomatic="1"/>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store tests</a:t>
            </a:r>
            <a:endParaRPr lang="en-US" dirty="0"/>
          </a:p>
        </p:txBody>
      </p:sp>
      <p:sp>
        <p:nvSpPr>
          <p:cNvPr id="3" name="Content Placeholder 2"/>
          <p:cNvSpPr>
            <a:spLocks noGrp="1"/>
          </p:cNvSpPr>
          <p:nvPr>
            <p:ph idx="1"/>
          </p:nvPr>
        </p:nvSpPr>
        <p:spPr/>
        <p:txBody>
          <a:bodyPr/>
          <a:lstStyle/>
          <a:p>
            <a:r>
              <a:rPr lang="en-US" dirty="0" smtClean="0"/>
              <a:t>Always under source control</a:t>
            </a:r>
          </a:p>
          <a:p>
            <a:r>
              <a:rPr lang="en-US" dirty="0" smtClean="0"/>
              <a:t>Separate auto-generation from hand-coded</a:t>
            </a:r>
          </a:p>
          <a:p>
            <a:r>
              <a:rPr lang="en-US" dirty="0" smtClean="0"/>
              <a:t>Possible locations</a:t>
            </a:r>
          </a:p>
          <a:p>
            <a:pPr lvl="1"/>
            <a:r>
              <a:rPr lang="en-US" dirty="0" smtClean="0"/>
              <a:t>Same dir as class being tested</a:t>
            </a:r>
          </a:p>
          <a:p>
            <a:pPr lvl="1"/>
            <a:r>
              <a:rPr lang="en-US" dirty="0" smtClean="0"/>
              <a:t>Same structure, different dir, in the same project</a:t>
            </a:r>
          </a:p>
          <a:p>
            <a:pPr lvl="1"/>
            <a:r>
              <a:rPr lang="en-US" dirty="0" smtClean="0"/>
              <a:t>Same structure, but separate testing project</a:t>
            </a:r>
          </a:p>
          <a:p>
            <a:endParaRPr lang="en-US" dirty="0"/>
          </a:p>
        </p:txBody>
      </p:sp>
      <p:sp>
        <p:nvSpPr>
          <p:cNvPr id="4" name="Footer Placeholder 3"/>
          <p:cNvSpPr>
            <a:spLocks noGrp="1"/>
          </p:cNvSpPr>
          <p:nvPr>
            <p:ph type="ftr" sz="quarter" idx="10"/>
          </p:nvPr>
        </p:nvSpPr>
        <p:spPr/>
        <p:txBody>
          <a:bodyPr/>
          <a:lstStyle/>
          <a:p>
            <a:pPr>
              <a:defRPr/>
            </a:pPr>
            <a:r>
              <a:rPr lang="en-US" smtClean="0"/>
              <a:t>Parasoft Proprietary and Confidential</a:t>
            </a:r>
            <a:endParaRPr lang="en-US"/>
          </a:p>
        </p:txBody>
      </p:sp>
      <p:sp>
        <p:nvSpPr>
          <p:cNvPr id="5" name="Slide Number Placeholder 4"/>
          <p:cNvSpPr>
            <a:spLocks noGrp="1"/>
          </p:cNvSpPr>
          <p:nvPr>
            <p:ph type="sldNum" sz="quarter" idx="11"/>
          </p:nvPr>
        </p:nvSpPr>
        <p:spPr/>
        <p:txBody>
          <a:bodyPr/>
          <a:lstStyle/>
          <a:p>
            <a:fld id="{7F0A22B0-602B-CD45-9414-0479695D5082}"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association</a:t>
            </a:r>
            <a:endParaRPr lang="en-US" dirty="0"/>
          </a:p>
        </p:txBody>
      </p:sp>
      <p:sp>
        <p:nvSpPr>
          <p:cNvPr id="3" name="Content Placeholder 2"/>
          <p:cNvSpPr>
            <a:spLocks noGrp="1"/>
          </p:cNvSpPr>
          <p:nvPr>
            <p:ph idx="1"/>
          </p:nvPr>
        </p:nvSpPr>
        <p:spPr/>
        <p:txBody>
          <a:bodyPr/>
          <a:lstStyle/>
          <a:p>
            <a:r>
              <a:rPr lang="en-US" dirty="0" smtClean="0"/>
              <a:t>Associate tests with Code and Requirements</a:t>
            </a:r>
          </a:p>
          <a:p>
            <a:r>
              <a:rPr lang="en-US" dirty="0" smtClean="0"/>
              <a:t>Naming Conventions should have meaning</a:t>
            </a:r>
          </a:p>
          <a:p>
            <a:r>
              <a:rPr lang="en-US" dirty="0" smtClean="0"/>
              <a:t>Use code comment tags @task @pr @</a:t>
            </a:r>
            <a:r>
              <a:rPr lang="en-US" dirty="0" err="1" smtClean="0"/>
              <a:t>fr</a:t>
            </a:r>
            <a:r>
              <a:rPr lang="en-US" dirty="0" smtClean="0"/>
              <a:t> @</a:t>
            </a:r>
            <a:r>
              <a:rPr lang="en-US" dirty="0" err="1" smtClean="0"/>
              <a:t>req</a:t>
            </a:r>
            <a:endParaRPr lang="en-US" dirty="0" smtClean="0"/>
          </a:p>
          <a:p>
            <a:r>
              <a:rPr lang="en-US" dirty="0" smtClean="0"/>
              <a:t>Use check-in comments @task @pr @</a:t>
            </a:r>
            <a:r>
              <a:rPr lang="en-US" dirty="0" err="1" smtClean="0"/>
              <a:t>fr</a:t>
            </a:r>
            <a:r>
              <a:rPr lang="en-US" dirty="0" smtClean="0"/>
              <a:t> @</a:t>
            </a:r>
            <a:r>
              <a:rPr lang="en-US" dirty="0" err="1" smtClean="0"/>
              <a:t>req</a:t>
            </a:r>
            <a:endParaRPr lang="en-US" dirty="0" smtClean="0"/>
          </a:p>
          <a:p>
            <a:r>
              <a:rPr lang="en-US" dirty="0" smtClean="0"/>
              <a:t>Improve change-based testing</a:t>
            </a:r>
          </a:p>
          <a:p>
            <a:endParaRPr lang="en-US" dirty="0" smtClean="0"/>
          </a:p>
          <a:p>
            <a:pPr>
              <a:buNone/>
            </a:pPr>
            <a:r>
              <a:rPr lang="en-US" dirty="0" smtClean="0"/>
              <a:t>/**</a:t>
            </a:r>
          </a:p>
          <a:p>
            <a:pPr>
              <a:buNone/>
            </a:pPr>
            <a:r>
              <a:rPr lang="en-US" dirty="0" smtClean="0"/>
              <a:t> * This method tests something very important</a:t>
            </a:r>
          </a:p>
          <a:p>
            <a:pPr>
              <a:buNone/>
            </a:pPr>
            <a:r>
              <a:rPr lang="en-US" dirty="0" smtClean="0"/>
              <a:t> *</a:t>
            </a:r>
          </a:p>
          <a:p>
            <a:pPr>
              <a:buNone/>
            </a:pPr>
            <a:r>
              <a:rPr lang="en-US" dirty="0" smtClean="0"/>
              <a:t> * @</a:t>
            </a:r>
            <a:r>
              <a:rPr lang="en-US" dirty="0" err="1" smtClean="0"/>
              <a:t>param</a:t>
            </a:r>
            <a:r>
              <a:rPr lang="en-US" dirty="0" smtClean="0"/>
              <a:t> username – String with up to 40 chars</a:t>
            </a:r>
          </a:p>
          <a:p>
            <a:pPr>
              <a:buNone/>
            </a:pPr>
            <a:r>
              <a:rPr lang="en-US" dirty="0" smtClean="0"/>
              <a:t> * @</a:t>
            </a:r>
            <a:r>
              <a:rPr lang="en-US" dirty="0" err="1" smtClean="0"/>
              <a:t>req</a:t>
            </a:r>
            <a:r>
              <a:rPr lang="en-US" dirty="0" smtClean="0"/>
              <a:t> 12345</a:t>
            </a:r>
          </a:p>
          <a:p>
            <a:pPr>
              <a:buNone/>
            </a:pPr>
            <a:r>
              <a:rPr lang="en-US" dirty="0" smtClean="0"/>
              <a:t>*/</a:t>
            </a:r>
          </a:p>
        </p:txBody>
      </p:sp>
      <p:sp>
        <p:nvSpPr>
          <p:cNvPr id="4" name="Footer Placeholder 3"/>
          <p:cNvSpPr>
            <a:spLocks noGrp="1"/>
          </p:cNvSpPr>
          <p:nvPr>
            <p:ph type="ftr" sz="quarter" idx="10"/>
          </p:nvPr>
        </p:nvSpPr>
        <p:spPr/>
        <p:txBody>
          <a:bodyPr/>
          <a:lstStyle/>
          <a:p>
            <a:pPr>
              <a:defRPr/>
            </a:pPr>
            <a:r>
              <a:rPr lang="en-US" smtClean="0"/>
              <a:t>Parasoft Proprietary and Confidential</a:t>
            </a:r>
            <a:endParaRPr lang="en-US"/>
          </a:p>
        </p:txBody>
      </p:sp>
      <p:sp>
        <p:nvSpPr>
          <p:cNvPr id="5" name="Slide Number Placeholder 4"/>
          <p:cNvSpPr>
            <a:spLocks noGrp="1"/>
          </p:cNvSpPr>
          <p:nvPr>
            <p:ph type="sldNum" sz="quarter" idx="11"/>
          </p:nvPr>
        </p:nvSpPr>
        <p:spPr/>
        <p:txBody>
          <a:bodyPr/>
          <a:lstStyle/>
          <a:p>
            <a:fld id="{7F0A22B0-602B-CD45-9414-0479695D5082}"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Creation Strategies</a:t>
            </a:r>
            <a:endParaRPr lang="en-US" dirty="0"/>
          </a:p>
        </p:txBody>
      </p:sp>
      <p:sp>
        <p:nvSpPr>
          <p:cNvPr id="3" name="Content Placeholder 2"/>
          <p:cNvSpPr>
            <a:spLocks noGrp="1"/>
          </p:cNvSpPr>
          <p:nvPr>
            <p:ph idx="1"/>
          </p:nvPr>
        </p:nvSpPr>
        <p:spPr/>
        <p:txBody>
          <a:bodyPr/>
          <a:lstStyle/>
          <a:p>
            <a:r>
              <a:rPr lang="en-US" dirty="0" smtClean="0"/>
              <a:t>No silver bullet</a:t>
            </a:r>
          </a:p>
          <a:p>
            <a:r>
              <a:rPr lang="en-US" dirty="0" smtClean="0"/>
              <a:t>Careful thought produces better results</a:t>
            </a:r>
          </a:p>
          <a:p>
            <a:r>
              <a:rPr lang="en-US" dirty="0" smtClean="0"/>
              <a:t>Multiple strategies</a:t>
            </a:r>
          </a:p>
          <a:p>
            <a:pPr lvl="1"/>
            <a:r>
              <a:rPr lang="en-US" dirty="0" smtClean="0"/>
              <a:t>Use automation for the framework</a:t>
            </a:r>
          </a:p>
          <a:p>
            <a:pPr lvl="1"/>
            <a:r>
              <a:rPr lang="en-US" dirty="0" smtClean="0"/>
              <a:t>Use templates</a:t>
            </a:r>
          </a:p>
          <a:p>
            <a:pPr lvl="1"/>
            <a:r>
              <a:rPr lang="en-US" dirty="0" smtClean="0"/>
              <a:t>Create everything by hand</a:t>
            </a:r>
          </a:p>
          <a:p>
            <a:endParaRPr lang="en-US" dirty="0"/>
          </a:p>
        </p:txBody>
      </p:sp>
      <p:sp>
        <p:nvSpPr>
          <p:cNvPr id="4" name="Footer Placeholder 3"/>
          <p:cNvSpPr>
            <a:spLocks noGrp="1"/>
          </p:cNvSpPr>
          <p:nvPr>
            <p:ph type="ftr" sz="quarter" idx="10"/>
          </p:nvPr>
        </p:nvSpPr>
        <p:spPr/>
        <p:txBody>
          <a:bodyPr/>
          <a:lstStyle/>
          <a:p>
            <a:pPr>
              <a:defRPr/>
            </a:pPr>
            <a:r>
              <a:rPr lang="en-US" smtClean="0"/>
              <a:t>Parasoft Proprietary and Confidential</a:t>
            </a:r>
            <a:endParaRPr lang="en-US"/>
          </a:p>
        </p:txBody>
      </p:sp>
      <p:sp>
        <p:nvSpPr>
          <p:cNvPr id="5" name="Slide Number Placeholder 4"/>
          <p:cNvSpPr>
            <a:spLocks noGrp="1"/>
          </p:cNvSpPr>
          <p:nvPr>
            <p:ph type="sldNum" sz="quarter" idx="11"/>
          </p:nvPr>
        </p:nvSpPr>
        <p:spPr/>
        <p:txBody>
          <a:bodyPr/>
          <a:lstStyle/>
          <a:p>
            <a:fld id="{7F0A22B0-602B-CD45-9414-0479695D5082}"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Virtualized Infrastructure</a:t>
            </a:r>
            <a:endParaRPr lang="en-US" dirty="0"/>
          </a:p>
        </p:txBody>
      </p:sp>
      <p:sp>
        <p:nvSpPr>
          <p:cNvPr id="3" name="Content Placeholder 2"/>
          <p:cNvSpPr>
            <a:spLocks noGrp="1"/>
          </p:cNvSpPr>
          <p:nvPr>
            <p:ph idx="1"/>
          </p:nvPr>
        </p:nvSpPr>
        <p:spPr/>
        <p:txBody>
          <a:bodyPr/>
          <a:lstStyle/>
          <a:p>
            <a:r>
              <a:rPr lang="en-US" dirty="0" smtClean="0"/>
              <a:t>Capture or build </a:t>
            </a:r>
            <a:r>
              <a:rPr lang="en-US" dirty="0" err="1" smtClean="0"/>
              <a:t>VMs</a:t>
            </a:r>
            <a:r>
              <a:rPr lang="en-US" dirty="0" smtClean="0"/>
              <a:t> that are necessary to the testing</a:t>
            </a:r>
          </a:p>
          <a:p>
            <a:r>
              <a:rPr lang="en-US" dirty="0" smtClean="0"/>
              <a:t>Use snapshot/rollback to put the environment in the proper state</a:t>
            </a:r>
          </a:p>
          <a:p>
            <a:r>
              <a:rPr lang="en-US" dirty="0" smtClean="0"/>
              <a:t>Clone/destroy as simple rollback</a:t>
            </a:r>
          </a:p>
          <a:p>
            <a:r>
              <a:rPr lang="en-US" dirty="0" smtClean="0"/>
              <a:t>Share/copy/deploy quickly to desktop or </a:t>
            </a:r>
            <a:r>
              <a:rPr lang="en-US" dirty="0" err="1" smtClean="0"/>
              <a:t>testbed</a:t>
            </a:r>
            <a:endParaRPr lang="en-US" dirty="0" smtClean="0"/>
          </a:p>
          <a:p>
            <a:r>
              <a:rPr lang="en-US" dirty="0" smtClean="0"/>
              <a:t>Great for DB with specific starting data</a:t>
            </a:r>
          </a:p>
          <a:p>
            <a:r>
              <a:rPr lang="en-US" dirty="0" smtClean="0"/>
              <a:t>Great for variations on OS/Browser/…</a:t>
            </a:r>
            <a:endParaRPr lang="en-US" dirty="0"/>
          </a:p>
        </p:txBody>
      </p:sp>
      <p:sp>
        <p:nvSpPr>
          <p:cNvPr id="4" name="Footer Placeholder 3"/>
          <p:cNvSpPr>
            <a:spLocks noGrp="1"/>
          </p:cNvSpPr>
          <p:nvPr>
            <p:ph type="ftr" sz="quarter" idx="10"/>
          </p:nvPr>
        </p:nvSpPr>
        <p:spPr/>
        <p:txBody>
          <a:bodyPr/>
          <a:lstStyle/>
          <a:p>
            <a:pPr>
              <a:defRPr/>
            </a:pPr>
            <a:r>
              <a:rPr lang="en-US" smtClean="0"/>
              <a:t>Parasoft Proprietary and Confidential</a:t>
            </a:r>
            <a:endParaRPr lang="en-US"/>
          </a:p>
        </p:txBody>
      </p:sp>
      <p:sp>
        <p:nvSpPr>
          <p:cNvPr id="5" name="Slide Number Placeholder 4"/>
          <p:cNvSpPr>
            <a:spLocks noGrp="1"/>
          </p:cNvSpPr>
          <p:nvPr>
            <p:ph type="sldNum" sz="quarter" idx="11"/>
          </p:nvPr>
        </p:nvSpPr>
        <p:spPr/>
        <p:txBody>
          <a:bodyPr/>
          <a:lstStyle/>
          <a:p>
            <a:fld id="{7F0A22B0-602B-CD45-9414-0479695D5082}"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bother with regression testing?</a:t>
            </a:r>
            <a:endParaRPr lang="en-US" dirty="0"/>
          </a:p>
        </p:txBody>
      </p:sp>
      <p:sp>
        <p:nvSpPr>
          <p:cNvPr id="3" name="Content Placeholder 2"/>
          <p:cNvSpPr>
            <a:spLocks noGrp="1"/>
          </p:cNvSpPr>
          <p:nvPr>
            <p:ph idx="1"/>
          </p:nvPr>
        </p:nvSpPr>
        <p:spPr/>
        <p:txBody>
          <a:bodyPr/>
          <a:lstStyle/>
          <a:p>
            <a:r>
              <a:rPr lang="en-US" dirty="0" smtClean="0"/>
              <a:t>Making sure it works</a:t>
            </a:r>
          </a:p>
          <a:p>
            <a:r>
              <a:rPr lang="en-US" dirty="0" smtClean="0"/>
              <a:t>Find bugs</a:t>
            </a:r>
          </a:p>
          <a:p>
            <a:r>
              <a:rPr lang="en-US" dirty="0" smtClean="0"/>
              <a:t>Fear of change</a:t>
            </a:r>
          </a:p>
          <a:p>
            <a:r>
              <a:rPr lang="en-US" dirty="0" smtClean="0"/>
              <a:t>Compliance issues</a:t>
            </a:r>
          </a:p>
          <a:p>
            <a:pPr lvl="1"/>
            <a:r>
              <a:rPr lang="en-US" dirty="0" smtClean="0"/>
              <a:t>HIPAA, FDA, PCI, ISO, DO-178B, MISRA, …</a:t>
            </a:r>
          </a:p>
          <a:p>
            <a:r>
              <a:rPr lang="en-US" dirty="0" smtClean="0"/>
              <a:t>Security</a:t>
            </a:r>
          </a:p>
          <a:p>
            <a:r>
              <a:rPr lang="en-US" dirty="0" smtClean="0"/>
              <a:t>Prevent bugs</a:t>
            </a:r>
          </a:p>
          <a:p>
            <a:r>
              <a:rPr lang="en-US" dirty="0" smtClean="0"/>
              <a:t>Reduce product returns</a:t>
            </a:r>
          </a:p>
          <a:p>
            <a:r>
              <a:rPr lang="en-US" dirty="0" smtClean="0"/>
              <a:t>Increase customer satisfaction</a:t>
            </a:r>
          </a:p>
          <a:p>
            <a:r>
              <a:rPr lang="en-US" dirty="0" smtClean="0"/>
              <a:t>Speed time to market</a:t>
            </a:r>
          </a:p>
        </p:txBody>
      </p:sp>
      <p:sp>
        <p:nvSpPr>
          <p:cNvPr id="4" name="Footer Placeholder 3"/>
          <p:cNvSpPr>
            <a:spLocks noGrp="1"/>
          </p:cNvSpPr>
          <p:nvPr>
            <p:ph type="ftr" sz="quarter" idx="10"/>
          </p:nvPr>
        </p:nvSpPr>
        <p:spPr/>
        <p:txBody>
          <a:bodyPr/>
          <a:lstStyle/>
          <a:p>
            <a:pPr>
              <a:defRPr/>
            </a:pPr>
            <a:r>
              <a:rPr lang="en-US" smtClean="0"/>
              <a:t>Parasoft Proprietary and Confidential</a:t>
            </a:r>
            <a:endParaRPr lang="en-US"/>
          </a:p>
        </p:txBody>
      </p:sp>
      <p:sp>
        <p:nvSpPr>
          <p:cNvPr id="5" name="Slide Number Placeholder 4"/>
          <p:cNvSpPr>
            <a:spLocks noGrp="1"/>
          </p:cNvSpPr>
          <p:nvPr>
            <p:ph type="sldNum" sz="quarter" idx="11"/>
          </p:nvPr>
        </p:nvSpPr>
        <p:spPr/>
        <p:txBody>
          <a:bodyPr/>
          <a:lstStyle/>
          <a:p>
            <a:fld id="{7F0A22B0-602B-CD45-9414-0479695D5082}"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exceptions</a:t>
            </a:r>
            <a:endParaRPr lang="en-US" dirty="0"/>
          </a:p>
        </p:txBody>
      </p:sp>
      <p:sp>
        <p:nvSpPr>
          <p:cNvPr id="3" name="Content Placeholder 2"/>
          <p:cNvSpPr>
            <a:spLocks noGrp="1"/>
          </p:cNvSpPr>
          <p:nvPr>
            <p:ph idx="1"/>
          </p:nvPr>
        </p:nvSpPr>
        <p:spPr/>
        <p:txBody>
          <a:bodyPr/>
          <a:lstStyle/>
          <a:p>
            <a:r>
              <a:rPr lang="en-US" dirty="0" smtClean="0"/>
              <a:t>Auto generation exposes exceptions</a:t>
            </a:r>
          </a:p>
          <a:p>
            <a:r>
              <a:rPr lang="en-US" dirty="0" smtClean="0"/>
              <a:t>Review and handle</a:t>
            </a:r>
          </a:p>
          <a:p>
            <a:pPr lvl="1"/>
            <a:r>
              <a:rPr lang="en-US" dirty="0" smtClean="0"/>
              <a:t>Fix code</a:t>
            </a:r>
          </a:p>
          <a:p>
            <a:pPr lvl="1"/>
            <a:r>
              <a:rPr lang="en-US" dirty="0" smtClean="0"/>
              <a:t>Drop assertion</a:t>
            </a:r>
          </a:p>
          <a:p>
            <a:pPr lvl="1"/>
            <a:r>
              <a:rPr lang="en-US" dirty="0" smtClean="0"/>
              <a:t>Skip test</a:t>
            </a:r>
          </a:p>
          <a:p>
            <a:endParaRPr lang="en-US" dirty="0"/>
          </a:p>
        </p:txBody>
      </p:sp>
      <p:sp>
        <p:nvSpPr>
          <p:cNvPr id="4" name="Footer Placeholder 3"/>
          <p:cNvSpPr>
            <a:spLocks noGrp="1"/>
          </p:cNvSpPr>
          <p:nvPr>
            <p:ph type="ftr" sz="quarter" idx="10"/>
          </p:nvPr>
        </p:nvSpPr>
        <p:spPr/>
        <p:txBody>
          <a:bodyPr/>
          <a:lstStyle/>
          <a:p>
            <a:pPr>
              <a:defRPr/>
            </a:pPr>
            <a:r>
              <a:rPr lang="en-US" smtClean="0"/>
              <a:t>Parasoft Proprietary and Confidential</a:t>
            </a:r>
            <a:endParaRPr lang="en-US"/>
          </a:p>
        </p:txBody>
      </p:sp>
      <p:sp>
        <p:nvSpPr>
          <p:cNvPr id="5" name="Slide Number Placeholder 4"/>
          <p:cNvSpPr>
            <a:spLocks noGrp="1"/>
          </p:cNvSpPr>
          <p:nvPr>
            <p:ph type="sldNum" sz="quarter" idx="11"/>
          </p:nvPr>
        </p:nvSpPr>
        <p:spPr/>
        <p:txBody>
          <a:bodyPr/>
          <a:lstStyle/>
          <a:p>
            <a:fld id="{7F0A22B0-602B-CD45-9414-0479695D5082}"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Exception Handling</a:t>
            </a:r>
            <a:endParaRPr lang="en-US" dirty="0"/>
          </a:p>
        </p:txBody>
      </p:sp>
      <p:sp>
        <p:nvSpPr>
          <p:cNvPr id="3" name="Content Placeholder 2"/>
          <p:cNvSpPr>
            <a:spLocks noGrp="1"/>
          </p:cNvSpPr>
          <p:nvPr>
            <p:ph idx="1"/>
          </p:nvPr>
        </p:nvSpPr>
        <p:spPr/>
        <p:txBody>
          <a:bodyPr/>
          <a:lstStyle/>
          <a:p>
            <a:r>
              <a:rPr lang="en-US" dirty="0" smtClean="0"/>
              <a:t>Frequently Skipped</a:t>
            </a:r>
          </a:p>
          <a:p>
            <a:r>
              <a:rPr lang="en-US" dirty="0" smtClean="0"/>
              <a:t>Prevents crashes</a:t>
            </a:r>
          </a:p>
          <a:p>
            <a:r>
              <a:rPr lang="en-US" dirty="0" smtClean="0"/>
              <a:t>Prevents death spiral</a:t>
            </a:r>
          </a:p>
          <a:p>
            <a:endParaRPr lang="en-US" dirty="0"/>
          </a:p>
        </p:txBody>
      </p:sp>
      <p:sp>
        <p:nvSpPr>
          <p:cNvPr id="4" name="Footer Placeholder 3"/>
          <p:cNvSpPr>
            <a:spLocks noGrp="1"/>
          </p:cNvSpPr>
          <p:nvPr>
            <p:ph type="ftr" sz="quarter" idx="10"/>
          </p:nvPr>
        </p:nvSpPr>
        <p:spPr/>
        <p:txBody>
          <a:bodyPr/>
          <a:lstStyle/>
          <a:p>
            <a:pPr>
              <a:defRPr/>
            </a:pPr>
            <a:r>
              <a:rPr lang="en-US" smtClean="0"/>
              <a:t>Parasoft Proprietary and Confidential</a:t>
            </a:r>
            <a:endParaRPr lang="en-US"/>
          </a:p>
        </p:txBody>
      </p:sp>
      <p:sp>
        <p:nvSpPr>
          <p:cNvPr id="5" name="Slide Number Placeholder 4"/>
          <p:cNvSpPr>
            <a:spLocks noGrp="1"/>
          </p:cNvSpPr>
          <p:nvPr>
            <p:ph type="sldNum" sz="quarter" idx="11"/>
          </p:nvPr>
        </p:nvSpPr>
        <p:spPr/>
        <p:txBody>
          <a:bodyPr/>
          <a:lstStyle/>
          <a:p>
            <a:fld id="{7F0A22B0-602B-CD45-9414-0479695D5082}"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Bugs build tests</a:t>
            </a:r>
            <a:endParaRPr lang="en-US" dirty="0"/>
          </a:p>
        </p:txBody>
      </p:sp>
      <p:sp>
        <p:nvSpPr>
          <p:cNvPr id="3" name="Content Placeholder 2"/>
          <p:cNvSpPr>
            <a:spLocks noGrp="1"/>
          </p:cNvSpPr>
          <p:nvPr>
            <p:ph idx="1"/>
          </p:nvPr>
        </p:nvSpPr>
        <p:spPr/>
        <p:txBody>
          <a:bodyPr/>
          <a:lstStyle/>
          <a:p>
            <a:r>
              <a:rPr lang="en-US" dirty="0" smtClean="0"/>
              <a:t>Bugs should result in new unit tests</a:t>
            </a:r>
          </a:p>
          <a:p>
            <a:r>
              <a:rPr lang="en-US" dirty="0" smtClean="0"/>
              <a:t>Bug tests should be included in regression</a:t>
            </a:r>
          </a:p>
          <a:p>
            <a:r>
              <a:rPr lang="en-US" dirty="0" smtClean="0"/>
              <a:t>Policy should be in place to enforce</a:t>
            </a:r>
          </a:p>
          <a:p>
            <a:r>
              <a:rPr lang="en-US" dirty="0" smtClean="0"/>
              <a:t>Code comments should explicitly link bug tests to the bug report (@pr)</a:t>
            </a:r>
          </a:p>
          <a:p>
            <a:r>
              <a:rPr lang="en-US" dirty="0" smtClean="0"/>
              <a:t>Prevents recurrence of old issues</a:t>
            </a:r>
          </a:p>
          <a:p>
            <a:endParaRPr lang="en-US" dirty="0"/>
          </a:p>
        </p:txBody>
      </p:sp>
      <p:sp>
        <p:nvSpPr>
          <p:cNvPr id="4" name="Footer Placeholder 3"/>
          <p:cNvSpPr>
            <a:spLocks noGrp="1"/>
          </p:cNvSpPr>
          <p:nvPr>
            <p:ph type="ftr" sz="quarter" idx="10"/>
          </p:nvPr>
        </p:nvSpPr>
        <p:spPr/>
        <p:txBody>
          <a:bodyPr/>
          <a:lstStyle/>
          <a:p>
            <a:pPr>
              <a:defRPr/>
            </a:pPr>
            <a:r>
              <a:rPr lang="en-US" smtClean="0"/>
              <a:t>Parasoft Proprietary and Confidential</a:t>
            </a:r>
            <a:endParaRPr lang="en-US"/>
          </a:p>
        </p:txBody>
      </p:sp>
      <p:sp>
        <p:nvSpPr>
          <p:cNvPr id="5" name="Slide Number Placeholder 4"/>
          <p:cNvSpPr>
            <a:spLocks noGrp="1"/>
          </p:cNvSpPr>
          <p:nvPr>
            <p:ph type="sldNum" sz="quarter" idx="11"/>
          </p:nvPr>
        </p:nvSpPr>
        <p:spPr/>
        <p:txBody>
          <a:bodyPr/>
          <a:lstStyle/>
          <a:p>
            <a:fld id="{7F0A22B0-602B-CD45-9414-0479695D5082}"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Working?</a:t>
            </a:r>
            <a:endParaRPr lang="en-US" dirty="0"/>
          </a:p>
        </p:txBody>
      </p:sp>
      <p:sp>
        <p:nvSpPr>
          <p:cNvPr id="3" name="Content Placeholder 2"/>
          <p:cNvSpPr>
            <a:spLocks noGrp="1"/>
          </p:cNvSpPr>
          <p:nvPr>
            <p:ph idx="1"/>
          </p:nvPr>
        </p:nvSpPr>
        <p:spPr/>
        <p:txBody>
          <a:bodyPr/>
          <a:lstStyle/>
          <a:p>
            <a:r>
              <a:rPr lang="en-US" dirty="0" smtClean="0"/>
              <a:t>Setup policies</a:t>
            </a:r>
          </a:p>
          <a:p>
            <a:pPr lvl="1"/>
            <a:r>
              <a:rPr lang="en-US" dirty="0" smtClean="0"/>
              <a:t>Test Coverage</a:t>
            </a:r>
          </a:p>
          <a:p>
            <a:pPr lvl="1"/>
            <a:r>
              <a:rPr lang="en-US" dirty="0" smtClean="0"/>
              <a:t>Unit Tests Executed</a:t>
            </a:r>
          </a:p>
          <a:p>
            <a:r>
              <a:rPr lang="en-US" dirty="0" smtClean="0"/>
              <a:t>Base threshold on current results</a:t>
            </a:r>
          </a:p>
          <a:p>
            <a:r>
              <a:rPr lang="en-US" dirty="0" smtClean="0"/>
              <a:t>Incremental improvement</a:t>
            </a:r>
            <a:endParaRPr lang="en-US" dirty="0"/>
          </a:p>
        </p:txBody>
      </p:sp>
      <p:sp>
        <p:nvSpPr>
          <p:cNvPr id="4" name="Footer Placeholder 3"/>
          <p:cNvSpPr>
            <a:spLocks noGrp="1"/>
          </p:cNvSpPr>
          <p:nvPr>
            <p:ph type="ftr" sz="quarter" idx="10"/>
          </p:nvPr>
        </p:nvSpPr>
        <p:spPr/>
        <p:txBody>
          <a:bodyPr/>
          <a:lstStyle/>
          <a:p>
            <a:pPr>
              <a:defRPr/>
            </a:pPr>
            <a:r>
              <a:rPr lang="en-US" smtClean="0"/>
              <a:t>Parasoft Proprietary and Confidential</a:t>
            </a:r>
            <a:endParaRPr lang="en-US"/>
          </a:p>
        </p:txBody>
      </p:sp>
      <p:sp>
        <p:nvSpPr>
          <p:cNvPr id="5" name="Slide Number Placeholder 4"/>
          <p:cNvSpPr>
            <a:spLocks noGrp="1"/>
          </p:cNvSpPr>
          <p:nvPr>
            <p:ph type="sldNum" sz="quarter" idx="11"/>
          </p:nvPr>
        </p:nvSpPr>
        <p:spPr/>
        <p:txBody>
          <a:bodyPr/>
          <a:lstStyle/>
          <a:p>
            <a:fld id="{7F0A22B0-602B-CD45-9414-0479695D5082}"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a:t>
            </a:r>
            <a:endParaRPr lang="en-US" dirty="0"/>
          </a:p>
        </p:txBody>
      </p:sp>
      <p:sp>
        <p:nvSpPr>
          <p:cNvPr id="3" name="Content Placeholder 2"/>
          <p:cNvSpPr>
            <a:spLocks noGrp="1"/>
          </p:cNvSpPr>
          <p:nvPr>
            <p:ph idx="1"/>
          </p:nvPr>
        </p:nvSpPr>
        <p:spPr>
          <a:xfrm>
            <a:off x="3810000" y="980728"/>
            <a:ext cx="4814888" cy="4991447"/>
          </a:xfrm>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Parasoft Proprietary and Confidential</a:t>
            </a:r>
            <a:endParaRPr lang="en-US"/>
          </a:p>
        </p:txBody>
      </p:sp>
      <p:sp>
        <p:nvSpPr>
          <p:cNvPr id="5" name="Slide Number Placeholder 4"/>
          <p:cNvSpPr>
            <a:spLocks noGrp="1"/>
          </p:cNvSpPr>
          <p:nvPr>
            <p:ph type="sldNum" sz="quarter" idx="11"/>
          </p:nvPr>
        </p:nvSpPr>
        <p:spPr/>
        <p:txBody>
          <a:bodyPr/>
          <a:lstStyle/>
          <a:p>
            <a:fld id="{7F0A22B0-602B-CD45-9414-0479695D5082}" type="slidenum">
              <a:rPr lang="en-US" smtClean="0"/>
              <a:pPr/>
              <a:t>24</a:t>
            </a:fld>
            <a:endParaRPr lang="en-US"/>
          </a:p>
        </p:txBody>
      </p:sp>
      <p:pic>
        <p:nvPicPr>
          <p:cNvPr id="7" name="Picture 6" descr="qa_person_blue.jpg"/>
          <p:cNvPicPr>
            <a:picLocks noChangeAspect="1"/>
          </p:cNvPicPr>
          <p:nvPr/>
        </p:nvPicPr>
        <p:blipFill>
          <a:blip r:embed="rId3"/>
          <a:stretch>
            <a:fillRect/>
          </a:stretch>
        </p:blipFill>
        <p:spPr>
          <a:xfrm>
            <a:off x="457200" y="1752600"/>
            <a:ext cx="3048000" cy="3048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goes wrong</a:t>
            </a:r>
            <a:endParaRPr lang="en-US" dirty="0"/>
          </a:p>
        </p:txBody>
      </p:sp>
      <p:sp>
        <p:nvSpPr>
          <p:cNvPr id="3" name="Content Placeholder 2"/>
          <p:cNvSpPr>
            <a:spLocks noGrp="1"/>
          </p:cNvSpPr>
          <p:nvPr>
            <p:ph idx="1"/>
          </p:nvPr>
        </p:nvSpPr>
        <p:spPr/>
        <p:txBody>
          <a:bodyPr/>
          <a:lstStyle/>
          <a:p>
            <a:pPr>
              <a:buNone/>
            </a:pPr>
            <a:r>
              <a:rPr lang="en-US" dirty="0" smtClean="0"/>
              <a:t>Surprise – it’s not easy to maintain regression test suites!</a:t>
            </a:r>
          </a:p>
          <a:p>
            <a:pPr>
              <a:buNone/>
            </a:pPr>
            <a:endParaRPr lang="en-US" dirty="0" smtClean="0"/>
          </a:p>
          <a:p>
            <a:r>
              <a:rPr lang="en-US" dirty="0" smtClean="0"/>
              <a:t>Time consuming to manage</a:t>
            </a:r>
          </a:p>
          <a:p>
            <a:r>
              <a:rPr lang="en-US" dirty="0" smtClean="0"/>
              <a:t>Complicated to run</a:t>
            </a:r>
          </a:p>
          <a:p>
            <a:r>
              <a:rPr lang="en-US" dirty="0" smtClean="0"/>
              <a:t>Noise</a:t>
            </a:r>
            <a:endParaRPr lang="en-US" dirty="0"/>
          </a:p>
        </p:txBody>
      </p:sp>
      <p:sp>
        <p:nvSpPr>
          <p:cNvPr id="4" name="Footer Placeholder 3"/>
          <p:cNvSpPr>
            <a:spLocks noGrp="1"/>
          </p:cNvSpPr>
          <p:nvPr>
            <p:ph type="ftr" sz="quarter" idx="10"/>
          </p:nvPr>
        </p:nvSpPr>
        <p:spPr/>
        <p:txBody>
          <a:bodyPr/>
          <a:lstStyle/>
          <a:p>
            <a:pPr>
              <a:defRPr/>
            </a:pPr>
            <a:r>
              <a:rPr lang="en-US" smtClean="0"/>
              <a:t>Parasoft Proprietary and Confidential</a:t>
            </a:r>
            <a:endParaRPr lang="en-US"/>
          </a:p>
        </p:txBody>
      </p:sp>
      <p:sp>
        <p:nvSpPr>
          <p:cNvPr id="5" name="Slide Number Placeholder 4"/>
          <p:cNvSpPr>
            <a:spLocks noGrp="1"/>
          </p:cNvSpPr>
          <p:nvPr>
            <p:ph type="sldNum" sz="quarter" idx="11"/>
          </p:nvPr>
        </p:nvSpPr>
        <p:spPr/>
        <p:txBody>
          <a:bodyPr/>
          <a:lstStyle/>
          <a:p>
            <a:fld id="{7F0A22B0-602B-CD45-9414-0479695D5082}" type="slidenum">
              <a:rPr lang="en-US" smtClean="0"/>
              <a:pPr/>
              <a:t>3</a:t>
            </a:fld>
            <a:endParaRPr lang="en-US"/>
          </a:p>
        </p:txBody>
      </p:sp>
      <p:pic>
        <p:nvPicPr>
          <p:cNvPr id="6" name="Picture 5" descr="tv_static_noise.jpg"/>
          <p:cNvPicPr>
            <a:picLocks noChangeAspect="1"/>
          </p:cNvPicPr>
          <p:nvPr/>
        </p:nvPicPr>
        <p:blipFill>
          <a:blip r:embed="rId2"/>
          <a:stretch>
            <a:fillRect/>
          </a:stretch>
        </p:blipFill>
        <p:spPr>
          <a:xfrm>
            <a:off x="2362200" y="3505200"/>
            <a:ext cx="3571875" cy="267890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i="1" dirty="0" smtClean="0"/>
              <a:t>IS </a:t>
            </a:r>
            <a:r>
              <a:rPr lang="en-US" dirty="0" smtClean="0"/>
              <a:t>noise?</a:t>
            </a:r>
            <a:endParaRPr lang="en-US" dirty="0"/>
          </a:p>
        </p:txBody>
      </p:sp>
      <p:sp>
        <p:nvSpPr>
          <p:cNvPr id="3" name="Content Placeholder 2"/>
          <p:cNvSpPr>
            <a:spLocks noGrp="1"/>
          </p:cNvSpPr>
          <p:nvPr>
            <p:ph idx="1"/>
          </p:nvPr>
        </p:nvSpPr>
        <p:spPr/>
        <p:txBody>
          <a:bodyPr/>
          <a:lstStyle/>
          <a:p>
            <a:pPr>
              <a:buNone/>
            </a:pPr>
            <a:r>
              <a:rPr lang="en-US" dirty="0" smtClean="0"/>
              <a:t>Which of the following are noise?</a:t>
            </a:r>
          </a:p>
          <a:p>
            <a:pPr>
              <a:buNone/>
            </a:pPr>
            <a:endParaRPr lang="en-US" dirty="0" smtClean="0"/>
          </a:p>
          <a:p>
            <a:r>
              <a:rPr lang="en-US" dirty="0" smtClean="0"/>
              <a:t>Messages that are wrong (False Positives)</a:t>
            </a:r>
          </a:p>
          <a:p>
            <a:r>
              <a:rPr lang="en-US" dirty="0" smtClean="0"/>
              <a:t>Messages I don’t like</a:t>
            </a:r>
          </a:p>
          <a:p>
            <a:r>
              <a:rPr lang="en-US" dirty="0" smtClean="0"/>
              <a:t>Messages I don’t need (Success update)</a:t>
            </a:r>
          </a:p>
          <a:p>
            <a:r>
              <a:rPr lang="en-US" dirty="0" smtClean="0"/>
              <a:t>Messages I don’t understand</a:t>
            </a:r>
            <a:endParaRPr lang="en-US" dirty="0"/>
          </a:p>
        </p:txBody>
      </p:sp>
      <p:sp>
        <p:nvSpPr>
          <p:cNvPr id="4" name="Footer Placeholder 3"/>
          <p:cNvSpPr>
            <a:spLocks noGrp="1"/>
          </p:cNvSpPr>
          <p:nvPr>
            <p:ph type="ftr" sz="quarter" idx="10"/>
          </p:nvPr>
        </p:nvSpPr>
        <p:spPr/>
        <p:txBody>
          <a:bodyPr/>
          <a:lstStyle/>
          <a:p>
            <a:pPr>
              <a:defRPr/>
            </a:pPr>
            <a:r>
              <a:rPr lang="en-US" smtClean="0"/>
              <a:t>Parasoft Proprietary and Confidential</a:t>
            </a:r>
            <a:endParaRPr lang="en-US"/>
          </a:p>
        </p:txBody>
      </p:sp>
      <p:sp>
        <p:nvSpPr>
          <p:cNvPr id="5" name="Slide Number Placeholder 4"/>
          <p:cNvSpPr>
            <a:spLocks noGrp="1"/>
          </p:cNvSpPr>
          <p:nvPr>
            <p:ph type="sldNum" sz="quarter" idx="11"/>
          </p:nvPr>
        </p:nvSpPr>
        <p:spPr/>
        <p:txBody>
          <a:bodyPr/>
          <a:lstStyle/>
          <a:p>
            <a:fld id="{7F0A22B0-602B-CD45-9414-0479695D5082}"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does noise happen?</a:t>
            </a:r>
            <a:endParaRPr lang="en-US" dirty="0"/>
          </a:p>
        </p:txBody>
      </p:sp>
      <p:sp>
        <p:nvSpPr>
          <p:cNvPr id="3" name="Content Placeholder 2"/>
          <p:cNvSpPr>
            <a:spLocks noGrp="1"/>
          </p:cNvSpPr>
          <p:nvPr>
            <p:ph idx="1"/>
          </p:nvPr>
        </p:nvSpPr>
        <p:spPr/>
        <p:txBody>
          <a:bodyPr/>
          <a:lstStyle/>
          <a:p>
            <a:r>
              <a:rPr lang="en-US" dirty="0" smtClean="0"/>
              <a:t>The thing to test is noisy</a:t>
            </a:r>
          </a:p>
          <a:p>
            <a:r>
              <a:rPr lang="en-US" dirty="0" smtClean="0"/>
              <a:t>The test itself is noisy</a:t>
            </a:r>
          </a:p>
          <a:p>
            <a:r>
              <a:rPr lang="en-US" dirty="0" smtClean="0"/>
              <a:t>Testing the wrong thing</a:t>
            </a:r>
          </a:p>
          <a:p>
            <a:r>
              <a:rPr lang="en-US" dirty="0" smtClean="0"/>
              <a:t>Using the wrong tool</a:t>
            </a:r>
          </a:p>
          <a:p>
            <a:r>
              <a:rPr lang="en-US" dirty="0" smtClean="0"/>
              <a:t>Using the wrong method</a:t>
            </a:r>
            <a:endParaRPr lang="en-US" dirty="0"/>
          </a:p>
        </p:txBody>
      </p:sp>
      <p:sp>
        <p:nvSpPr>
          <p:cNvPr id="4" name="Footer Placeholder 3"/>
          <p:cNvSpPr>
            <a:spLocks noGrp="1"/>
          </p:cNvSpPr>
          <p:nvPr>
            <p:ph type="ftr" sz="quarter" idx="10"/>
          </p:nvPr>
        </p:nvSpPr>
        <p:spPr/>
        <p:txBody>
          <a:bodyPr/>
          <a:lstStyle/>
          <a:p>
            <a:pPr>
              <a:defRPr/>
            </a:pPr>
            <a:r>
              <a:rPr lang="en-US" smtClean="0"/>
              <a:t>Parasoft Proprietary and Confidential</a:t>
            </a:r>
            <a:endParaRPr lang="en-US"/>
          </a:p>
        </p:txBody>
      </p:sp>
      <p:sp>
        <p:nvSpPr>
          <p:cNvPr id="5" name="Slide Number Placeholder 4"/>
          <p:cNvSpPr>
            <a:spLocks noGrp="1"/>
          </p:cNvSpPr>
          <p:nvPr>
            <p:ph type="sldNum" sz="quarter" idx="11"/>
          </p:nvPr>
        </p:nvSpPr>
        <p:spPr/>
        <p:txBody>
          <a:bodyPr/>
          <a:lstStyle/>
          <a:p>
            <a:fld id="{7F0A22B0-602B-CD45-9414-0479695D5082}"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manual labor</a:t>
            </a:r>
            <a:endParaRPr lang="en-US" dirty="0"/>
          </a:p>
        </p:txBody>
      </p:sp>
      <p:sp>
        <p:nvSpPr>
          <p:cNvPr id="3" name="Content Placeholder 2"/>
          <p:cNvSpPr>
            <a:spLocks noGrp="1"/>
          </p:cNvSpPr>
          <p:nvPr>
            <p:ph idx="1"/>
          </p:nvPr>
        </p:nvSpPr>
        <p:spPr/>
        <p:txBody>
          <a:bodyPr/>
          <a:lstStyle/>
          <a:p>
            <a:r>
              <a:rPr lang="en-US" dirty="0" smtClean="0"/>
              <a:t>Avoid kicking-off tests runs manually</a:t>
            </a:r>
          </a:p>
          <a:p>
            <a:r>
              <a:rPr lang="en-US" dirty="0" smtClean="0"/>
              <a:t>Avoid tests that require human interaction</a:t>
            </a:r>
          </a:p>
          <a:p>
            <a:pPr lvl="1"/>
            <a:r>
              <a:rPr lang="en-US" dirty="0" smtClean="0"/>
              <a:t>Whenever possible…</a:t>
            </a:r>
          </a:p>
          <a:p>
            <a:r>
              <a:rPr lang="en-US" dirty="0" smtClean="0"/>
              <a:t>Avoid manual scanning of results</a:t>
            </a:r>
          </a:p>
          <a:p>
            <a:r>
              <a:rPr lang="en-US" dirty="0" smtClean="0"/>
              <a:t>Between releases discuss manual tasks and look for innovative solutions</a:t>
            </a:r>
            <a:endParaRPr lang="en-US" dirty="0"/>
          </a:p>
        </p:txBody>
      </p:sp>
      <p:sp>
        <p:nvSpPr>
          <p:cNvPr id="4" name="Footer Placeholder 3"/>
          <p:cNvSpPr>
            <a:spLocks noGrp="1"/>
          </p:cNvSpPr>
          <p:nvPr>
            <p:ph type="ftr" sz="quarter" idx="10"/>
          </p:nvPr>
        </p:nvSpPr>
        <p:spPr/>
        <p:txBody>
          <a:bodyPr/>
          <a:lstStyle/>
          <a:p>
            <a:pPr>
              <a:defRPr/>
            </a:pPr>
            <a:r>
              <a:rPr lang="en-US" smtClean="0"/>
              <a:t>Parasoft Proprietary and Confidential</a:t>
            </a:r>
            <a:endParaRPr lang="en-US"/>
          </a:p>
        </p:txBody>
      </p:sp>
      <p:sp>
        <p:nvSpPr>
          <p:cNvPr id="5" name="Slide Number Placeholder 4"/>
          <p:cNvSpPr>
            <a:spLocks noGrp="1"/>
          </p:cNvSpPr>
          <p:nvPr>
            <p:ph type="sldNum" sz="quarter" idx="11"/>
          </p:nvPr>
        </p:nvSpPr>
        <p:spPr/>
        <p:txBody>
          <a:bodyPr/>
          <a:lstStyle/>
          <a:p>
            <a:fld id="{7F0A22B0-602B-CD45-9414-0479695D5082}" type="slidenum">
              <a:rPr lang="en-US" smtClean="0"/>
              <a:pPr/>
              <a:t>6</a:t>
            </a:fld>
            <a:endParaRPr lang="en-US"/>
          </a:p>
        </p:txBody>
      </p:sp>
      <p:pic>
        <p:nvPicPr>
          <p:cNvPr id="6" name="Picture 5" descr="no_manual_labor.jpg"/>
          <p:cNvPicPr>
            <a:picLocks noChangeAspect="1"/>
          </p:cNvPicPr>
          <p:nvPr/>
        </p:nvPicPr>
        <p:blipFill>
          <a:blip r:embed="rId2"/>
          <a:stretch>
            <a:fillRect/>
          </a:stretch>
        </p:blipFill>
        <p:spPr>
          <a:xfrm>
            <a:off x="6705600" y="3733800"/>
            <a:ext cx="1950895" cy="254158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Automation tools</a:t>
            </a:r>
            <a:endParaRPr lang="en-US" dirty="0"/>
          </a:p>
        </p:txBody>
      </p:sp>
      <p:sp>
        <p:nvSpPr>
          <p:cNvPr id="3" name="Content Placeholder 2"/>
          <p:cNvSpPr>
            <a:spLocks noGrp="1"/>
          </p:cNvSpPr>
          <p:nvPr>
            <p:ph idx="1"/>
          </p:nvPr>
        </p:nvSpPr>
        <p:spPr/>
        <p:txBody>
          <a:bodyPr/>
          <a:lstStyle/>
          <a:p>
            <a:r>
              <a:rPr lang="en-US" dirty="0" smtClean="0"/>
              <a:t>Forget </a:t>
            </a:r>
            <a:r>
              <a:rPr lang="en-US" dirty="0" err="1" smtClean="0"/>
              <a:t>cron</a:t>
            </a:r>
            <a:endParaRPr lang="en-US" dirty="0" smtClean="0"/>
          </a:p>
          <a:p>
            <a:r>
              <a:rPr lang="en-US" dirty="0" smtClean="0"/>
              <a:t>Forget windows scheduler</a:t>
            </a:r>
          </a:p>
          <a:p>
            <a:r>
              <a:rPr lang="en-US" dirty="0" smtClean="0"/>
              <a:t>Hudson/Jenkins et al</a:t>
            </a:r>
          </a:p>
          <a:p>
            <a:r>
              <a:rPr lang="en-US" dirty="0" smtClean="0"/>
              <a:t>Some Requirements:</a:t>
            </a:r>
          </a:p>
          <a:p>
            <a:pPr lvl="1"/>
            <a:r>
              <a:rPr lang="en-US" dirty="0" smtClean="0"/>
              <a:t>Conditional logic for failure</a:t>
            </a:r>
          </a:p>
          <a:p>
            <a:pPr lvl="1"/>
            <a:r>
              <a:rPr lang="en-US" dirty="0" smtClean="0"/>
              <a:t>Paper trail</a:t>
            </a:r>
          </a:p>
          <a:p>
            <a:pPr lvl="1"/>
            <a:r>
              <a:rPr lang="en-US" dirty="0" smtClean="0"/>
              <a:t>Connection to source control</a:t>
            </a:r>
          </a:p>
          <a:p>
            <a:pPr lvl="1"/>
            <a:r>
              <a:rPr lang="en-US" dirty="0" smtClean="0"/>
              <a:t>Delta reports</a:t>
            </a:r>
            <a:endParaRPr lang="en-US" dirty="0"/>
          </a:p>
        </p:txBody>
      </p:sp>
      <p:sp>
        <p:nvSpPr>
          <p:cNvPr id="4" name="Footer Placeholder 3"/>
          <p:cNvSpPr>
            <a:spLocks noGrp="1"/>
          </p:cNvSpPr>
          <p:nvPr>
            <p:ph type="ftr" sz="quarter" idx="10"/>
          </p:nvPr>
        </p:nvSpPr>
        <p:spPr/>
        <p:txBody>
          <a:bodyPr/>
          <a:lstStyle/>
          <a:p>
            <a:pPr>
              <a:defRPr/>
            </a:pPr>
            <a:r>
              <a:rPr lang="en-US" smtClean="0"/>
              <a:t>Parasoft Proprietary and Confidential</a:t>
            </a:r>
            <a:endParaRPr lang="en-US"/>
          </a:p>
        </p:txBody>
      </p:sp>
      <p:sp>
        <p:nvSpPr>
          <p:cNvPr id="5" name="Slide Number Placeholder 4"/>
          <p:cNvSpPr>
            <a:spLocks noGrp="1"/>
          </p:cNvSpPr>
          <p:nvPr>
            <p:ph type="sldNum" sz="quarter" idx="11"/>
          </p:nvPr>
        </p:nvSpPr>
        <p:spPr/>
        <p:txBody>
          <a:bodyPr/>
          <a:lstStyle/>
          <a:p>
            <a:fld id="{7F0A22B0-602B-CD45-9414-0479695D5082}"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 is more</a:t>
            </a:r>
            <a:endParaRPr lang="en-US" dirty="0"/>
          </a:p>
        </p:txBody>
      </p:sp>
      <p:sp>
        <p:nvSpPr>
          <p:cNvPr id="3" name="Content Placeholder 2"/>
          <p:cNvSpPr>
            <a:spLocks noGrp="1"/>
          </p:cNvSpPr>
          <p:nvPr>
            <p:ph idx="1"/>
          </p:nvPr>
        </p:nvSpPr>
        <p:spPr/>
        <p:txBody>
          <a:bodyPr/>
          <a:lstStyle/>
          <a:p>
            <a:r>
              <a:rPr lang="en-US" dirty="0" smtClean="0"/>
              <a:t>The truth, the whole truth, and nothing but the truth</a:t>
            </a:r>
          </a:p>
          <a:p>
            <a:r>
              <a:rPr lang="en-US" dirty="0" smtClean="0"/>
              <a:t>Make sure test shows what you need it to, no more, no less</a:t>
            </a:r>
          </a:p>
          <a:p>
            <a:r>
              <a:rPr lang="en-US" dirty="0" smtClean="0"/>
              <a:t>A failed test should roughly indicate the problem</a:t>
            </a:r>
          </a:p>
          <a:p>
            <a:pPr lvl="1"/>
            <a:r>
              <a:rPr lang="en-US" dirty="0" smtClean="0"/>
              <a:t>Avoid monolithic tests </a:t>
            </a:r>
          </a:p>
          <a:p>
            <a:pPr lvl="2"/>
            <a:r>
              <a:rPr lang="en-US" dirty="0" smtClean="0"/>
              <a:t>Fail frequently</a:t>
            </a:r>
          </a:p>
          <a:p>
            <a:pPr lvl="2"/>
            <a:r>
              <a:rPr lang="en-US" dirty="0" smtClean="0"/>
              <a:t>Difficult to maintain</a:t>
            </a:r>
          </a:p>
          <a:p>
            <a:pPr lvl="2"/>
            <a:r>
              <a:rPr lang="en-US" dirty="0" smtClean="0"/>
              <a:t>Don’t help debugging</a:t>
            </a:r>
          </a:p>
          <a:p>
            <a:r>
              <a:rPr lang="en-US" dirty="0" smtClean="0"/>
              <a:t>Avoid long sequences of screen captures</a:t>
            </a:r>
          </a:p>
        </p:txBody>
      </p:sp>
      <p:sp>
        <p:nvSpPr>
          <p:cNvPr id="4" name="Footer Placeholder 3"/>
          <p:cNvSpPr>
            <a:spLocks noGrp="1"/>
          </p:cNvSpPr>
          <p:nvPr>
            <p:ph type="ftr" sz="quarter" idx="10"/>
          </p:nvPr>
        </p:nvSpPr>
        <p:spPr/>
        <p:txBody>
          <a:bodyPr/>
          <a:lstStyle/>
          <a:p>
            <a:pPr>
              <a:defRPr/>
            </a:pPr>
            <a:r>
              <a:rPr lang="en-US" smtClean="0"/>
              <a:t>Parasoft Proprietary and Confidential</a:t>
            </a:r>
            <a:endParaRPr lang="en-US"/>
          </a:p>
        </p:txBody>
      </p:sp>
      <p:sp>
        <p:nvSpPr>
          <p:cNvPr id="5" name="Slide Number Placeholder 4"/>
          <p:cNvSpPr>
            <a:spLocks noGrp="1"/>
          </p:cNvSpPr>
          <p:nvPr>
            <p:ph type="sldNum" sz="quarter" idx="11"/>
          </p:nvPr>
        </p:nvSpPr>
        <p:spPr/>
        <p:txBody>
          <a:bodyPr/>
          <a:lstStyle/>
          <a:p>
            <a:fld id="{7F0A22B0-602B-CD45-9414-0479695D5082}"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review as a solution</a:t>
            </a:r>
            <a:endParaRPr lang="en-US" dirty="0"/>
          </a:p>
        </p:txBody>
      </p:sp>
      <p:sp>
        <p:nvSpPr>
          <p:cNvPr id="3" name="Content Placeholder 2"/>
          <p:cNvSpPr>
            <a:spLocks noGrp="1"/>
          </p:cNvSpPr>
          <p:nvPr>
            <p:ph idx="1"/>
          </p:nvPr>
        </p:nvSpPr>
        <p:spPr/>
        <p:txBody>
          <a:bodyPr/>
          <a:lstStyle/>
          <a:p>
            <a:r>
              <a:rPr lang="en-US" dirty="0" smtClean="0"/>
              <a:t>Use review process</a:t>
            </a:r>
          </a:p>
          <a:p>
            <a:pPr lvl="1"/>
            <a:r>
              <a:rPr lang="en-US" dirty="0" smtClean="0"/>
              <a:t>Like code review for developers</a:t>
            </a:r>
          </a:p>
          <a:p>
            <a:pPr lvl="1"/>
            <a:r>
              <a:rPr lang="en-US" dirty="0" smtClean="0"/>
              <a:t>Does the test prove what we need?</a:t>
            </a:r>
          </a:p>
          <a:p>
            <a:pPr lvl="1"/>
            <a:r>
              <a:rPr lang="en-US" dirty="0" smtClean="0"/>
              <a:t>Does it do anything we don’t care about?</a:t>
            </a:r>
          </a:p>
          <a:p>
            <a:pPr lvl="1"/>
            <a:r>
              <a:rPr lang="en-US" dirty="0" smtClean="0"/>
              <a:t>Especially important for compliance such as FDA</a:t>
            </a:r>
          </a:p>
          <a:p>
            <a:r>
              <a:rPr lang="en-US" dirty="0" smtClean="0"/>
              <a:t>Check that the test does what it’s supposed to</a:t>
            </a:r>
          </a:p>
          <a:p>
            <a:r>
              <a:rPr lang="en-US" dirty="0" smtClean="0"/>
              <a:t>Increases understanding</a:t>
            </a:r>
          </a:p>
          <a:p>
            <a:r>
              <a:rPr lang="en-US" dirty="0" smtClean="0"/>
              <a:t>Review code and test at the same time</a:t>
            </a:r>
          </a:p>
          <a:p>
            <a:r>
              <a:rPr lang="en-US" dirty="0" smtClean="0"/>
              <a:t>Looking for “too much” is as bad or worse than looking for too little</a:t>
            </a:r>
          </a:p>
          <a:p>
            <a:pPr lvl="1"/>
            <a:r>
              <a:rPr lang="en-US" dirty="0" smtClean="0"/>
              <a:t>Compliance issues</a:t>
            </a:r>
          </a:p>
          <a:p>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Parasoft Proprietary and Confidential</a:t>
            </a:r>
            <a:endParaRPr lang="en-US"/>
          </a:p>
        </p:txBody>
      </p:sp>
      <p:sp>
        <p:nvSpPr>
          <p:cNvPr id="5" name="Slide Number Placeholder 4"/>
          <p:cNvSpPr>
            <a:spLocks noGrp="1"/>
          </p:cNvSpPr>
          <p:nvPr>
            <p:ph type="sldNum" sz="quarter" idx="11"/>
          </p:nvPr>
        </p:nvSpPr>
        <p:spPr/>
        <p:txBody>
          <a:bodyPr/>
          <a:lstStyle/>
          <a:p>
            <a:fld id="{7F0A22B0-602B-CD45-9414-0479695D5082}" type="slidenum">
              <a:rPr lang="en-US" smtClean="0"/>
              <a:pPr/>
              <a:t>9</a:t>
            </a:fld>
            <a:endParaRPr lang="en-US"/>
          </a:p>
        </p:txBody>
      </p:sp>
    </p:spTree>
  </p:cSld>
  <p:clrMapOvr>
    <a:masterClrMapping/>
  </p:clrMapOvr>
</p:sld>
</file>

<file path=ppt/theme/theme1.xml><?xml version="1.0" encoding="utf-8"?>
<a:theme xmlns:a="http://schemas.openxmlformats.org/drawingml/2006/main" name="PPT_2012_25Anniversary_BLUE">
  <a:themeElements>
    <a:clrScheme name="PS_template_2008_J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S_template_2008_J1">
      <a:majorFont>
        <a:latin typeface="Verdana"/>
        <a:ea typeface=""/>
        <a:cs typeface=""/>
      </a:majorFont>
      <a:minorFont>
        <a:latin typeface="Verdana"/>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S_template_2008_J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S_template_2008_J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S_template_2008_J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S_template_2008_J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S_template_2008_J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S_template_2008_J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S_template_2008_J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S_template_2008_J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S_template_2008_J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S_template_2008_J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S_template_2008_J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S_template_2008_J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PPT_2012_25Anniversary_BLUE.pot</Template>
  <TotalTime>17217</TotalTime>
  <Words>3010</Words>
  <Application>Microsoft Macintosh PowerPoint</Application>
  <PresentationFormat>On-screen Show (4:3)</PresentationFormat>
  <Paragraphs>273</Paragraphs>
  <Slides>24</Slides>
  <Notes>16</Notes>
  <HiddenSlides>0</HiddenSlides>
  <MMClips>0</MMClips>
  <ScaleCrop>false</ScaleCrop>
  <HeadingPairs>
    <vt:vector size="6" baseType="variant">
      <vt:variant>
        <vt:lpstr>Design Template</vt:lpstr>
      </vt:variant>
      <vt:variant>
        <vt:i4>1</vt:i4>
      </vt:variant>
      <vt:variant>
        <vt:lpstr>Links</vt:lpstr>
      </vt:variant>
      <vt:variant>
        <vt:i4>1</vt:i4>
      </vt:variant>
      <vt:variant>
        <vt:lpstr>Slide Titles</vt:lpstr>
      </vt:variant>
      <vt:variant>
        <vt:i4>24</vt:i4>
      </vt:variant>
    </vt:vector>
  </HeadingPairs>
  <TitlesOfParts>
    <vt:vector size="26" baseType="lpstr">
      <vt:lpstr>PPT_2012_25Anniversary_BLUE</vt:lpstr>
      <vt:lpstr>Macintosh HD:Users:ahicken:Workspaces:MyEclipse:sales-ahicken:Projects:Marketing:Quest_2012:regression_ddj.doc!OLE_LINK1</vt:lpstr>
      <vt:lpstr>How to Optimize Your Existing Regression Testing</vt:lpstr>
      <vt:lpstr>Why bother with regression testing?</vt:lpstr>
      <vt:lpstr>What goes wrong</vt:lpstr>
      <vt:lpstr>What IS noise?</vt:lpstr>
      <vt:lpstr>Why does noise happen?</vt:lpstr>
      <vt:lpstr>Avoid manual labor</vt:lpstr>
      <vt:lpstr>Automation tools</vt:lpstr>
      <vt:lpstr>Less is more</vt:lpstr>
      <vt:lpstr>Code review as a solution</vt:lpstr>
      <vt:lpstr>Severity as a solution</vt:lpstr>
      <vt:lpstr>Sharing results</vt:lpstr>
      <vt:lpstr>Keys to proper testing</vt:lpstr>
      <vt:lpstr>Manage the delta</vt:lpstr>
      <vt:lpstr>Running the test suite</vt:lpstr>
      <vt:lpstr>Tester daily workflow</vt:lpstr>
      <vt:lpstr>Where to store tests</vt:lpstr>
      <vt:lpstr>Test association</vt:lpstr>
      <vt:lpstr>Test Creation Strategies</vt:lpstr>
      <vt:lpstr>Virtualized Infrastructure</vt:lpstr>
      <vt:lpstr>Input exceptions</vt:lpstr>
      <vt:lpstr>Testing Exception Handling</vt:lpstr>
      <vt:lpstr>Bugs build tests</vt:lpstr>
      <vt:lpstr>Is It Working?</vt:lpstr>
      <vt:lpstr>Q&amp;A</vt:lpstr>
    </vt:vector>
  </TitlesOfParts>
  <Manager/>
  <Company>Parasoft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Optimize Your Existing Regression Testing</dc:title>
  <dc:subject>Regression Testing</dc:subject>
  <dc:creator>Arthur Hicken</dc:creator>
  <cp:keywords>quality, testing, regression, qa</cp:keywords>
  <dc:description>Presented at QAI / QUEST 2012</dc:description>
  <cp:lastModifiedBy>Arthur Hicken</cp:lastModifiedBy>
  <cp:revision>98</cp:revision>
  <dcterms:created xsi:type="dcterms:W3CDTF">2012-04-13T18:41:09Z</dcterms:created>
  <dcterms:modified xsi:type="dcterms:W3CDTF">2012-04-13T18:41:46Z</dcterms:modified>
  <cp:category>quality</cp:category>
</cp:coreProperties>
</file>